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4754" autoAdjust="0"/>
    <p:restoredTop sz="94660"/>
  </p:normalViewPr>
  <p:slideViewPr>
    <p:cSldViewPr snapToGrid="0">
      <p:cViewPr varScale="1">
        <p:scale>
          <a:sx n="85" d="100"/>
          <a:sy n="85" d="100"/>
        </p:scale>
        <p:origin x="1061"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C36FE1-945B-4AA9-8562-5D7F88944AF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63E2328-DA38-4FF2-867C-B532EF06685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6D40757-2A97-4FBE-8823-71D504746872}"/>
              </a:ext>
            </a:extLst>
          </p:cNvPr>
          <p:cNvSpPr>
            <a:spLocks noGrp="1"/>
          </p:cNvSpPr>
          <p:nvPr>
            <p:ph type="dt" sz="half" idx="10"/>
          </p:nvPr>
        </p:nvSpPr>
        <p:spPr/>
        <p:txBody>
          <a:bodyPr/>
          <a:lstStyle/>
          <a:p>
            <a:fld id="{E35EF081-4F40-4EBD-9475-B113AC7CFB04}" type="datetimeFigureOut">
              <a:rPr lang="en-GB" smtClean="0"/>
              <a:t>08/09/2026</a:t>
            </a:fld>
            <a:endParaRPr lang="en-GB"/>
          </a:p>
        </p:txBody>
      </p:sp>
      <p:sp>
        <p:nvSpPr>
          <p:cNvPr id="5" name="Footer Placeholder 4">
            <a:extLst>
              <a:ext uri="{FF2B5EF4-FFF2-40B4-BE49-F238E27FC236}">
                <a16:creationId xmlns:a16="http://schemas.microsoft.com/office/drawing/2014/main" id="{583CD8F6-72DB-440D-890C-AC70E8BD029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85D9A8-E653-4F88-8017-012CE83C8C1D}"/>
              </a:ext>
            </a:extLst>
          </p:cNvPr>
          <p:cNvSpPr>
            <a:spLocks noGrp="1"/>
          </p:cNvSpPr>
          <p:nvPr>
            <p:ph type="sldNum" sz="quarter" idx="12"/>
          </p:nvPr>
        </p:nvSpPr>
        <p:spPr/>
        <p:txBody>
          <a:bodyPr/>
          <a:lstStyle/>
          <a:p>
            <a:fld id="{10D6A2B9-CE87-4E14-A2C9-5524C84E9944}" type="slidenum">
              <a:rPr lang="en-GB" smtClean="0"/>
              <a:t>‹#›</a:t>
            </a:fld>
            <a:endParaRPr lang="en-GB"/>
          </a:p>
        </p:txBody>
      </p:sp>
    </p:spTree>
    <p:extLst>
      <p:ext uri="{BB962C8B-B14F-4D97-AF65-F5344CB8AC3E}">
        <p14:creationId xmlns:p14="http://schemas.microsoft.com/office/powerpoint/2010/main" val="19044251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0B090-B1FC-46A3-95C5-6318D3B8F97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037129B-42BE-4BAB-B86F-0C088D72B06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E53AE77-1ADD-43C5-8765-6FD420386242}"/>
              </a:ext>
            </a:extLst>
          </p:cNvPr>
          <p:cNvSpPr>
            <a:spLocks noGrp="1"/>
          </p:cNvSpPr>
          <p:nvPr>
            <p:ph type="dt" sz="half" idx="10"/>
          </p:nvPr>
        </p:nvSpPr>
        <p:spPr/>
        <p:txBody>
          <a:bodyPr/>
          <a:lstStyle/>
          <a:p>
            <a:fld id="{E35EF081-4F40-4EBD-9475-B113AC7CFB04}" type="datetimeFigureOut">
              <a:rPr lang="en-GB" smtClean="0"/>
              <a:t>08/09/2026</a:t>
            </a:fld>
            <a:endParaRPr lang="en-GB"/>
          </a:p>
        </p:txBody>
      </p:sp>
      <p:sp>
        <p:nvSpPr>
          <p:cNvPr id="5" name="Footer Placeholder 4">
            <a:extLst>
              <a:ext uri="{FF2B5EF4-FFF2-40B4-BE49-F238E27FC236}">
                <a16:creationId xmlns:a16="http://schemas.microsoft.com/office/drawing/2014/main" id="{E1635177-F51E-45F2-AD7B-5917517560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89711B-E51E-48CA-B14C-FF2FA420EB13}"/>
              </a:ext>
            </a:extLst>
          </p:cNvPr>
          <p:cNvSpPr>
            <a:spLocks noGrp="1"/>
          </p:cNvSpPr>
          <p:nvPr>
            <p:ph type="sldNum" sz="quarter" idx="12"/>
          </p:nvPr>
        </p:nvSpPr>
        <p:spPr/>
        <p:txBody>
          <a:bodyPr/>
          <a:lstStyle/>
          <a:p>
            <a:fld id="{10D6A2B9-CE87-4E14-A2C9-5524C84E9944}" type="slidenum">
              <a:rPr lang="en-GB" smtClean="0"/>
              <a:t>‹#›</a:t>
            </a:fld>
            <a:endParaRPr lang="en-GB"/>
          </a:p>
        </p:txBody>
      </p:sp>
    </p:spTree>
    <p:extLst>
      <p:ext uri="{BB962C8B-B14F-4D97-AF65-F5344CB8AC3E}">
        <p14:creationId xmlns:p14="http://schemas.microsoft.com/office/powerpoint/2010/main" val="34478707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56EF97-A51E-4584-809E-BA28474596C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075CD28-7EE9-47AA-BBC2-13E54FC2C1A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B46269A-C5AD-494A-83F3-2413744E9B45}"/>
              </a:ext>
            </a:extLst>
          </p:cNvPr>
          <p:cNvSpPr>
            <a:spLocks noGrp="1"/>
          </p:cNvSpPr>
          <p:nvPr>
            <p:ph type="dt" sz="half" idx="10"/>
          </p:nvPr>
        </p:nvSpPr>
        <p:spPr/>
        <p:txBody>
          <a:bodyPr/>
          <a:lstStyle/>
          <a:p>
            <a:fld id="{E35EF081-4F40-4EBD-9475-B113AC7CFB04}" type="datetimeFigureOut">
              <a:rPr lang="en-GB" smtClean="0"/>
              <a:t>08/09/2026</a:t>
            </a:fld>
            <a:endParaRPr lang="en-GB"/>
          </a:p>
        </p:txBody>
      </p:sp>
      <p:sp>
        <p:nvSpPr>
          <p:cNvPr id="5" name="Footer Placeholder 4">
            <a:extLst>
              <a:ext uri="{FF2B5EF4-FFF2-40B4-BE49-F238E27FC236}">
                <a16:creationId xmlns:a16="http://schemas.microsoft.com/office/drawing/2014/main" id="{7A7D647C-CD02-4719-858F-E542CF36114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40F24B-4EE5-437D-A2AE-AE4F00A288F4}"/>
              </a:ext>
            </a:extLst>
          </p:cNvPr>
          <p:cNvSpPr>
            <a:spLocks noGrp="1"/>
          </p:cNvSpPr>
          <p:nvPr>
            <p:ph type="sldNum" sz="quarter" idx="12"/>
          </p:nvPr>
        </p:nvSpPr>
        <p:spPr/>
        <p:txBody>
          <a:bodyPr/>
          <a:lstStyle/>
          <a:p>
            <a:fld id="{10D6A2B9-CE87-4E14-A2C9-5524C84E9944}" type="slidenum">
              <a:rPr lang="en-GB" smtClean="0"/>
              <a:t>‹#›</a:t>
            </a:fld>
            <a:endParaRPr lang="en-GB"/>
          </a:p>
        </p:txBody>
      </p:sp>
    </p:spTree>
    <p:extLst>
      <p:ext uri="{BB962C8B-B14F-4D97-AF65-F5344CB8AC3E}">
        <p14:creationId xmlns:p14="http://schemas.microsoft.com/office/powerpoint/2010/main" val="36139023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85B5A2-DEC7-486E-A4B3-05DFA6F26A6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3C46BC0-645B-4676-AC7B-C49BF27D5D3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0CECE7E-3D38-4A84-9F64-A23BCC94CE6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AE4BB2B-34DD-4D9C-9910-60137CA92D6E}"/>
              </a:ext>
            </a:extLst>
          </p:cNvPr>
          <p:cNvSpPr>
            <a:spLocks noGrp="1"/>
          </p:cNvSpPr>
          <p:nvPr>
            <p:ph type="dt" sz="half" idx="10"/>
          </p:nvPr>
        </p:nvSpPr>
        <p:spPr/>
        <p:txBody>
          <a:bodyPr/>
          <a:lstStyle/>
          <a:p>
            <a:fld id="{E35EF081-4F40-4EBD-9475-B113AC7CFB04}" type="datetimeFigureOut">
              <a:rPr lang="en-GB" smtClean="0"/>
              <a:t>08/09/2026</a:t>
            </a:fld>
            <a:endParaRPr lang="en-GB"/>
          </a:p>
        </p:txBody>
      </p:sp>
      <p:sp>
        <p:nvSpPr>
          <p:cNvPr id="6" name="Footer Placeholder 5">
            <a:extLst>
              <a:ext uri="{FF2B5EF4-FFF2-40B4-BE49-F238E27FC236}">
                <a16:creationId xmlns:a16="http://schemas.microsoft.com/office/drawing/2014/main" id="{B7CC0238-9E38-429B-AF98-96102A97E24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58EF273-EF84-40FA-9568-DEE9125E404F}"/>
              </a:ext>
            </a:extLst>
          </p:cNvPr>
          <p:cNvSpPr>
            <a:spLocks noGrp="1"/>
          </p:cNvSpPr>
          <p:nvPr>
            <p:ph type="sldNum" sz="quarter" idx="12"/>
          </p:nvPr>
        </p:nvSpPr>
        <p:spPr/>
        <p:txBody>
          <a:bodyPr/>
          <a:lstStyle/>
          <a:p>
            <a:fld id="{10D6A2B9-CE87-4E14-A2C9-5524C84E9944}" type="slidenum">
              <a:rPr lang="en-GB" smtClean="0"/>
              <a:t>‹#›</a:t>
            </a:fld>
            <a:endParaRPr lang="en-GB"/>
          </a:p>
        </p:txBody>
      </p:sp>
    </p:spTree>
    <p:extLst>
      <p:ext uri="{BB962C8B-B14F-4D97-AF65-F5344CB8AC3E}">
        <p14:creationId xmlns:p14="http://schemas.microsoft.com/office/powerpoint/2010/main" val="39710155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D35D3-5CA0-4BE5-AB0E-C908533DAED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1125B95-851F-45E3-BBA3-6C2D461C1F9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9DD9108-9510-4563-98A2-31037AFBEFC1}"/>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2270786-9FCD-48AC-9FCB-04F2E92F5B8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CF55B1E-2E29-48BE-A06E-D77F0FFD210D}"/>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890FCC1-745F-4A3C-A73D-D4C246A2291B}"/>
              </a:ext>
            </a:extLst>
          </p:cNvPr>
          <p:cNvSpPr>
            <a:spLocks noGrp="1"/>
          </p:cNvSpPr>
          <p:nvPr>
            <p:ph type="dt" sz="half" idx="10"/>
          </p:nvPr>
        </p:nvSpPr>
        <p:spPr/>
        <p:txBody>
          <a:bodyPr/>
          <a:lstStyle/>
          <a:p>
            <a:fld id="{E35EF081-4F40-4EBD-9475-B113AC7CFB04}" type="datetimeFigureOut">
              <a:rPr lang="en-GB" smtClean="0"/>
              <a:t>08/09/2026</a:t>
            </a:fld>
            <a:endParaRPr lang="en-GB"/>
          </a:p>
        </p:txBody>
      </p:sp>
      <p:sp>
        <p:nvSpPr>
          <p:cNvPr id="8" name="Footer Placeholder 7">
            <a:extLst>
              <a:ext uri="{FF2B5EF4-FFF2-40B4-BE49-F238E27FC236}">
                <a16:creationId xmlns:a16="http://schemas.microsoft.com/office/drawing/2014/main" id="{628266BB-6AA4-4500-9D1B-EF6A110A492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83A9450-7DCD-4B06-AAE0-B62D20A46665}"/>
              </a:ext>
            </a:extLst>
          </p:cNvPr>
          <p:cNvSpPr>
            <a:spLocks noGrp="1"/>
          </p:cNvSpPr>
          <p:nvPr>
            <p:ph type="sldNum" sz="quarter" idx="12"/>
          </p:nvPr>
        </p:nvSpPr>
        <p:spPr/>
        <p:txBody>
          <a:bodyPr/>
          <a:lstStyle/>
          <a:p>
            <a:fld id="{10D6A2B9-CE87-4E14-A2C9-5524C84E9944}" type="slidenum">
              <a:rPr lang="en-GB" smtClean="0"/>
              <a:t>‹#›</a:t>
            </a:fld>
            <a:endParaRPr lang="en-GB"/>
          </a:p>
        </p:txBody>
      </p:sp>
    </p:spTree>
    <p:extLst>
      <p:ext uri="{BB962C8B-B14F-4D97-AF65-F5344CB8AC3E}">
        <p14:creationId xmlns:p14="http://schemas.microsoft.com/office/powerpoint/2010/main" val="26804253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E034D6-5406-427C-865E-09F78DFB4C9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D5BD684-B51F-4F12-B6F8-095996A6FDF5}"/>
              </a:ext>
            </a:extLst>
          </p:cNvPr>
          <p:cNvSpPr>
            <a:spLocks noGrp="1"/>
          </p:cNvSpPr>
          <p:nvPr>
            <p:ph type="dt" sz="half" idx="10"/>
          </p:nvPr>
        </p:nvSpPr>
        <p:spPr/>
        <p:txBody>
          <a:bodyPr/>
          <a:lstStyle/>
          <a:p>
            <a:fld id="{E35EF081-4F40-4EBD-9475-B113AC7CFB04}" type="datetimeFigureOut">
              <a:rPr lang="en-GB" smtClean="0"/>
              <a:t>08/09/2026</a:t>
            </a:fld>
            <a:endParaRPr lang="en-GB"/>
          </a:p>
        </p:txBody>
      </p:sp>
      <p:sp>
        <p:nvSpPr>
          <p:cNvPr id="4" name="Footer Placeholder 3">
            <a:extLst>
              <a:ext uri="{FF2B5EF4-FFF2-40B4-BE49-F238E27FC236}">
                <a16:creationId xmlns:a16="http://schemas.microsoft.com/office/drawing/2014/main" id="{463B3544-D9C2-4C5D-B5C6-0CE36CF4669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5F62903-32D3-427C-9765-B517890DD8E1}"/>
              </a:ext>
            </a:extLst>
          </p:cNvPr>
          <p:cNvSpPr>
            <a:spLocks noGrp="1"/>
          </p:cNvSpPr>
          <p:nvPr>
            <p:ph type="sldNum" sz="quarter" idx="12"/>
          </p:nvPr>
        </p:nvSpPr>
        <p:spPr/>
        <p:txBody>
          <a:bodyPr/>
          <a:lstStyle/>
          <a:p>
            <a:fld id="{10D6A2B9-CE87-4E14-A2C9-5524C84E9944}" type="slidenum">
              <a:rPr lang="en-GB" smtClean="0"/>
              <a:t>‹#›</a:t>
            </a:fld>
            <a:endParaRPr lang="en-GB"/>
          </a:p>
        </p:txBody>
      </p:sp>
    </p:spTree>
    <p:extLst>
      <p:ext uri="{BB962C8B-B14F-4D97-AF65-F5344CB8AC3E}">
        <p14:creationId xmlns:p14="http://schemas.microsoft.com/office/powerpoint/2010/main" val="11383529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099EC69-13E3-417B-AEFF-8AB6B78C64D2}"/>
              </a:ext>
            </a:extLst>
          </p:cNvPr>
          <p:cNvSpPr>
            <a:spLocks noGrp="1"/>
          </p:cNvSpPr>
          <p:nvPr>
            <p:ph type="dt" sz="half" idx="10"/>
          </p:nvPr>
        </p:nvSpPr>
        <p:spPr/>
        <p:txBody>
          <a:bodyPr/>
          <a:lstStyle/>
          <a:p>
            <a:fld id="{E35EF081-4F40-4EBD-9475-B113AC7CFB04}" type="datetimeFigureOut">
              <a:rPr lang="en-GB" smtClean="0"/>
              <a:t>08/09/2026</a:t>
            </a:fld>
            <a:endParaRPr lang="en-GB"/>
          </a:p>
        </p:txBody>
      </p:sp>
      <p:sp>
        <p:nvSpPr>
          <p:cNvPr id="3" name="Footer Placeholder 2">
            <a:extLst>
              <a:ext uri="{FF2B5EF4-FFF2-40B4-BE49-F238E27FC236}">
                <a16:creationId xmlns:a16="http://schemas.microsoft.com/office/drawing/2014/main" id="{51CC9566-5729-4C34-B950-23CC3DA6285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573CBA7-6088-499E-8CB1-6A1C4DC78AF5}"/>
              </a:ext>
            </a:extLst>
          </p:cNvPr>
          <p:cNvSpPr>
            <a:spLocks noGrp="1"/>
          </p:cNvSpPr>
          <p:nvPr>
            <p:ph type="sldNum" sz="quarter" idx="12"/>
          </p:nvPr>
        </p:nvSpPr>
        <p:spPr/>
        <p:txBody>
          <a:bodyPr/>
          <a:lstStyle/>
          <a:p>
            <a:fld id="{10D6A2B9-CE87-4E14-A2C9-5524C84E9944}" type="slidenum">
              <a:rPr lang="en-GB" smtClean="0"/>
              <a:t>‹#›</a:t>
            </a:fld>
            <a:endParaRPr lang="en-GB"/>
          </a:p>
        </p:txBody>
      </p:sp>
    </p:spTree>
    <p:extLst>
      <p:ext uri="{BB962C8B-B14F-4D97-AF65-F5344CB8AC3E}">
        <p14:creationId xmlns:p14="http://schemas.microsoft.com/office/powerpoint/2010/main" val="41454263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A79D6-739B-42CB-A236-70D7547349C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30052A6-EBBE-4239-87C5-77CA8B43BD7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8D1C109-A7D1-4676-AD50-5C08EDB05A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E7854F7-2A04-4E1A-823A-FD666F31EAB5}"/>
              </a:ext>
            </a:extLst>
          </p:cNvPr>
          <p:cNvSpPr>
            <a:spLocks noGrp="1"/>
          </p:cNvSpPr>
          <p:nvPr>
            <p:ph type="dt" sz="half" idx="10"/>
          </p:nvPr>
        </p:nvSpPr>
        <p:spPr/>
        <p:txBody>
          <a:bodyPr/>
          <a:lstStyle/>
          <a:p>
            <a:fld id="{E35EF081-4F40-4EBD-9475-B113AC7CFB04}" type="datetimeFigureOut">
              <a:rPr lang="en-GB" smtClean="0"/>
              <a:t>08/09/2026</a:t>
            </a:fld>
            <a:endParaRPr lang="en-GB"/>
          </a:p>
        </p:txBody>
      </p:sp>
      <p:sp>
        <p:nvSpPr>
          <p:cNvPr id="6" name="Footer Placeholder 5">
            <a:extLst>
              <a:ext uri="{FF2B5EF4-FFF2-40B4-BE49-F238E27FC236}">
                <a16:creationId xmlns:a16="http://schemas.microsoft.com/office/drawing/2014/main" id="{25DADC6D-6DC0-465B-A1A0-42728FE06F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80C470A-17EF-4133-AAA1-BAC3B6D712A8}"/>
              </a:ext>
            </a:extLst>
          </p:cNvPr>
          <p:cNvSpPr>
            <a:spLocks noGrp="1"/>
          </p:cNvSpPr>
          <p:nvPr>
            <p:ph type="sldNum" sz="quarter" idx="12"/>
          </p:nvPr>
        </p:nvSpPr>
        <p:spPr/>
        <p:txBody>
          <a:bodyPr/>
          <a:lstStyle/>
          <a:p>
            <a:fld id="{10D6A2B9-CE87-4E14-A2C9-5524C84E9944}" type="slidenum">
              <a:rPr lang="en-GB" smtClean="0"/>
              <a:t>‹#›</a:t>
            </a:fld>
            <a:endParaRPr lang="en-GB"/>
          </a:p>
        </p:txBody>
      </p:sp>
    </p:spTree>
    <p:extLst>
      <p:ext uri="{BB962C8B-B14F-4D97-AF65-F5344CB8AC3E}">
        <p14:creationId xmlns:p14="http://schemas.microsoft.com/office/powerpoint/2010/main" val="620769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1BB737-544E-4B81-B3B0-07F7404B32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B0B2D7E-CAC5-4A45-9DE5-177624401BE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6C7F0E4-D279-4968-B0E4-C54578E0A7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A20EACE-903A-4F38-9BA8-D769A4D6D82A}"/>
              </a:ext>
            </a:extLst>
          </p:cNvPr>
          <p:cNvSpPr>
            <a:spLocks noGrp="1"/>
          </p:cNvSpPr>
          <p:nvPr>
            <p:ph type="dt" sz="half" idx="10"/>
          </p:nvPr>
        </p:nvSpPr>
        <p:spPr/>
        <p:txBody>
          <a:bodyPr/>
          <a:lstStyle/>
          <a:p>
            <a:fld id="{E35EF081-4F40-4EBD-9475-B113AC7CFB04}" type="datetimeFigureOut">
              <a:rPr lang="en-GB" smtClean="0"/>
              <a:t>08/09/2026</a:t>
            </a:fld>
            <a:endParaRPr lang="en-GB"/>
          </a:p>
        </p:txBody>
      </p:sp>
      <p:sp>
        <p:nvSpPr>
          <p:cNvPr id="6" name="Footer Placeholder 5">
            <a:extLst>
              <a:ext uri="{FF2B5EF4-FFF2-40B4-BE49-F238E27FC236}">
                <a16:creationId xmlns:a16="http://schemas.microsoft.com/office/drawing/2014/main" id="{C1552FBB-CA7E-4CD4-91B5-F3660D45A4B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138848-B691-4A9B-926E-7A6F33B5A897}"/>
              </a:ext>
            </a:extLst>
          </p:cNvPr>
          <p:cNvSpPr>
            <a:spLocks noGrp="1"/>
          </p:cNvSpPr>
          <p:nvPr>
            <p:ph type="sldNum" sz="quarter" idx="12"/>
          </p:nvPr>
        </p:nvSpPr>
        <p:spPr/>
        <p:txBody>
          <a:bodyPr/>
          <a:lstStyle/>
          <a:p>
            <a:fld id="{10D6A2B9-CE87-4E14-A2C9-5524C84E9944}" type="slidenum">
              <a:rPr lang="en-GB" smtClean="0"/>
              <a:t>‹#›</a:t>
            </a:fld>
            <a:endParaRPr lang="en-GB"/>
          </a:p>
        </p:txBody>
      </p:sp>
    </p:spTree>
    <p:extLst>
      <p:ext uri="{BB962C8B-B14F-4D97-AF65-F5344CB8AC3E}">
        <p14:creationId xmlns:p14="http://schemas.microsoft.com/office/powerpoint/2010/main" val="31295103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AD8667-361B-4039-9EC7-4D6D696DCFE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47ACE22-F01C-4683-80AC-607DD1B016C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8C5AA6C-EE11-418F-A0DD-641ABEAF5B89}"/>
              </a:ext>
            </a:extLst>
          </p:cNvPr>
          <p:cNvSpPr>
            <a:spLocks noGrp="1"/>
          </p:cNvSpPr>
          <p:nvPr>
            <p:ph type="dt" sz="half" idx="10"/>
          </p:nvPr>
        </p:nvSpPr>
        <p:spPr/>
        <p:txBody>
          <a:bodyPr/>
          <a:lstStyle/>
          <a:p>
            <a:fld id="{E35EF081-4F40-4EBD-9475-B113AC7CFB04}" type="datetimeFigureOut">
              <a:rPr lang="en-GB" smtClean="0"/>
              <a:t>08/09/2026</a:t>
            </a:fld>
            <a:endParaRPr lang="en-GB"/>
          </a:p>
        </p:txBody>
      </p:sp>
      <p:sp>
        <p:nvSpPr>
          <p:cNvPr id="5" name="Footer Placeholder 4">
            <a:extLst>
              <a:ext uri="{FF2B5EF4-FFF2-40B4-BE49-F238E27FC236}">
                <a16:creationId xmlns:a16="http://schemas.microsoft.com/office/drawing/2014/main" id="{616EF3C2-E20A-468E-A217-B3818DC8CA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49866E-C4E6-42D0-ACA3-FE6782F7251F}"/>
              </a:ext>
            </a:extLst>
          </p:cNvPr>
          <p:cNvSpPr>
            <a:spLocks noGrp="1"/>
          </p:cNvSpPr>
          <p:nvPr>
            <p:ph type="sldNum" sz="quarter" idx="12"/>
          </p:nvPr>
        </p:nvSpPr>
        <p:spPr/>
        <p:txBody>
          <a:bodyPr/>
          <a:lstStyle/>
          <a:p>
            <a:fld id="{10D6A2B9-CE87-4E14-A2C9-5524C84E9944}" type="slidenum">
              <a:rPr lang="en-GB" smtClean="0"/>
              <a:t>‹#›</a:t>
            </a:fld>
            <a:endParaRPr lang="en-GB"/>
          </a:p>
        </p:txBody>
      </p:sp>
    </p:spTree>
    <p:extLst>
      <p:ext uri="{BB962C8B-B14F-4D97-AF65-F5344CB8AC3E}">
        <p14:creationId xmlns:p14="http://schemas.microsoft.com/office/powerpoint/2010/main" val="33931985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9FCADFD-0C14-4720-90F4-6D7A6388782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5B88548-450F-4EB4-993B-6E56EE91809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E55A56-244C-40E7-B4E0-94313DD32937}"/>
              </a:ext>
            </a:extLst>
          </p:cNvPr>
          <p:cNvSpPr>
            <a:spLocks noGrp="1"/>
          </p:cNvSpPr>
          <p:nvPr>
            <p:ph type="dt" sz="half" idx="10"/>
          </p:nvPr>
        </p:nvSpPr>
        <p:spPr/>
        <p:txBody>
          <a:bodyPr/>
          <a:lstStyle/>
          <a:p>
            <a:fld id="{E35EF081-4F40-4EBD-9475-B113AC7CFB04}" type="datetimeFigureOut">
              <a:rPr lang="en-GB" smtClean="0"/>
              <a:t>08/09/2026</a:t>
            </a:fld>
            <a:endParaRPr lang="en-GB"/>
          </a:p>
        </p:txBody>
      </p:sp>
      <p:sp>
        <p:nvSpPr>
          <p:cNvPr id="5" name="Footer Placeholder 4">
            <a:extLst>
              <a:ext uri="{FF2B5EF4-FFF2-40B4-BE49-F238E27FC236}">
                <a16:creationId xmlns:a16="http://schemas.microsoft.com/office/drawing/2014/main" id="{1C0E7A32-AFB9-4C06-948B-62807AA373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BA5505-5348-4412-8591-B8F33F57D1F0}"/>
              </a:ext>
            </a:extLst>
          </p:cNvPr>
          <p:cNvSpPr>
            <a:spLocks noGrp="1"/>
          </p:cNvSpPr>
          <p:nvPr>
            <p:ph type="sldNum" sz="quarter" idx="12"/>
          </p:nvPr>
        </p:nvSpPr>
        <p:spPr/>
        <p:txBody>
          <a:bodyPr/>
          <a:lstStyle/>
          <a:p>
            <a:fld id="{10D6A2B9-CE87-4E14-A2C9-5524C84E9944}" type="slidenum">
              <a:rPr lang="en-GB" smtClean="0"/>
              <a:t>‹#›</a:t>
            </a:fld>
            <a:endParaRPr lang="en-GB"/>
          </a:p>
        </p:txBody>
      </p:sp>
    </p:spTree>
    <p:extLst>
      <p:ext uri="{BB962C8B-B14F-4D97-AF65-F5344CB8AC3E}">
        <p14:creationId xmlns:p14="http://schemas.microsoft.com/office/powerpoint/2010/main" val="8235857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7ECDE7A-EAC0-41DD-BFA4-DAD73F0F7C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B333BC5-02AD-407E-A384-942093F0B74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36CB95-FEDF-45AE-8648-443809060AA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5EF081-4F40-4EBD-9475-B113AC7CFB04}" type="datetimeFigureOut">
              <a:rPr lang="en-GB" smtClean="0"/>
              <a:t>08/09/2026</a:t>
            </a:fld>
            <a:endParaRPr lang="en-GB"/>
          </a:p>
        </p:txBody>
      </p:sp>
      <p:sp>
        <p:nvSpPr>
          <p:cNvPr id="5" name="Footer Placeholder 4">
            <a:extLst>
              <a:ext uri="{FF2B5EF4-FFF2-40B4-BE49-F238E27FC236}">
                <a16:creationId xmlns:a16="http://schemas.microsoft.com/office/drawing/2014/main" id="{FE5993C5-A1A7-4C9C-8B4B-70365CF92CF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1BD25B2-401A-406B-BA79-218E0DB094B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D6A2B9-CE87-4E14-A2C9-5524C84E9944}" type="slidenum">
              <a:rPr lang="en-GB" smtClean="0"/>
              <a:t>‹#›</a:t>
            </a:fld>
            <a:endParaRPr lang="en-GB"/>
          </a:p>
        </p:txBody>
      </p:sp>
    </p:spTree>
    <p:extLst>
      <p:ext uri="{BB962C8B-B14F-4D97-AF65-F5344CB8AC3E}">
        <p14:creationId xmlns:p14="http://schemas.microsoft.com/office/powerpoint/2010/main" val="22839581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345BB97-E96D-4C3C-939F-0DCBD62A3A93}"/>
              </a:ext>
            </a:extLst>
          </p:cNvPr>
          <p:cNvSpPr/>
          <p:nvPr/>
        </p:nvSpPr>
        <p:spPr>
          <a:xfrm>
            <a:off x="64376" y="95394"/>
            <a:ext cx="4049085" cy="3529353"/>
          </a:xfrm>
          <a:prstGeom prst="rect">
            <a:avLst/>
          </a:prstGeom>
          <a:solidFill>
            <a:schemeClr val="bg1"/>
          </a:solidFill>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 name="Rectangle 2">
            <a:extLst>
              <a:ext uri="{FF2B5EF4-FFF2-40B4-BE49-F238E27FC236}">
                <a16:creationId xmlns:a16="http://schemas.microsoft.com/office/drawing/2014/main" id="{388E6889-7699-4ACD-80BB-68DE8AE9B4CF}"/>
              </a:ext>
            </a:extLst>
          </p:cNvPr>
          <p:cNvSpPr/>
          <p:nvPr/>
        </p:nvSpPr>
        <p:spPr>
          <a:xfrm>
            <a:off x="4255359" y="102357"/>
            <a:ext cx="3728623" cy="3522390"/>
          </a:xfrm>
          <a:prstGeom prst="rect">
            <a:avLst/>
          </a:prstGeom>
          <a:solidFill>
            <a:schemeClr val="bg1"/>
          </a:solidFill>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200" b="1" dirty="0"/>
              <a:t>P.E:</a:t>
            </a:r>
          </a:p>
        </p:txBody>
      </p:sp>
      <p:sp>
        <p:nvSpPr>
          <p:cNvPr id="4" name="Rectangle 3">
            <a:extLst>
              <a:ext uri="{FF2B5EF4-FFF2-40B4-BE49-F238E27FC236}">
                <a16:creationId xmlns:a16="http://schemas.microsoft.com/office/drawing/2014/main" id="{50217CB5-3CEF-4596-9EA3-DC9B9F42DA3E}"/>
              </a:ext>
            </a:extLst>
          </p:cNvPr>
          <p:cNvSpPr/>
          <p:nvPr/>
        </p:nvSpPr>
        <p:spPr>
          <a:xfrm>
            <a:off x="3761118" y="3769075"/>
            <a:ext cx="4222863" cy="2929127"/>
          </a:xfrm>
          <a:prstGeom prst="rect">
            <a:avLst/>
          </a:prstGeom>
          <a:solidFill>
            <a:schemeClr val="bg1"/>
          </a:solidFill>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5" name="Rectangle 4">
            <a:extLst>
              <a:ext uri="{FF2B5EF4-FFF2-40B4-BE49-F238E27FC236}">
                <a16:creationId xmlns:a16="http://schemas.microsoft.com/office/drawing/2014/main" id="{18BD7ECD-119C-4858-AEAF-B89A3E48CC2B}"/>
              </a:ext>
            </a:extLst>
          </p:cNvPr>
          <p:cNvSpPr/>
          <p:nvPr/>
        </p:nvSpPr>
        <p:spPr>
          <a:xfrm>
            <a:off x="80747" y="3769076"/>
            <a:ext cx="3558191" cy="2929127"/>
          </a:xfrm>
          <a:prstGeom prst="rect">
            <a:avLst/>
          </a:prstGeom>
          <a:solidFill>
            <a:schemeClr val="bg1"/>
          </a:solidFill>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a:p>
            <a:pPr algn="ctr"/>
            <a:endParaRPr lang="en-GB" sz="1200" dirty="0"/>
          </a:p>
        </p:txBody>
      </p:sp>
      <p:sp>
        <p:nvSpPr>
          <p:cNvPr id="9" name="Rectangle 8">
            <a:extLst>
              <a:ext uri="{FF2B5EF4-FFF2-40B4-BE49-F238E27FC236}">
                <a16:creationId xmlns:a16="http://schemas.microsoft.com/office/drawing/2014/main" id="{962328FF-4BBE-4307-B714-A39F626EAF67}"/>
              </a:ext>
            </a:extLst>
          </p:cNvPr>
          <p:cNvSpPr/>
          <p:nvPr/>
        </p:nvSpPr>
        <p:spPr>
          <a:xfrm>
            <a:off x="8074167" y="85187"/>
            <a:ext cx="3975342" cy="4247317"/>
          </a:xfrm>
          <a:prstGeom prst="rect">
            <a:avLst/>
          </a:prstGeom>
          <a:solidFill>
            <a:schemeClr val="bg1"/>
          </a:solidFill>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10" name="Rectangle 9">
            <a:extLst>
              <a:ext uri="{FF2B5EF4-FFF2-40B4-BE49-F238E27FC236}">
                <a16:creationId xmlns:a16="http://schemas.microsoft.com/office/drawing/2014/main" id="{C570D92C-D583-4A3E-A82D-AFD37DD9BAA5}"/>
              </a:ext>
            </a:extLst>
          </p:cNvPr>
          <p:cNvSpPr/>
          <p:nvPr/>
        </p:nvSpPr>
        <p:spPr>
          <a:xfrm>
            <a:off x="8093403" y="4416050"/>
            <a:ext cx="3975341" cy="2290187"/>
          </a:xfrm>
          <a:prstGeom prst="rect">
            <a:avLst/>
          </a:prstGeom>
          <a:solidFill>
            <a:schemeClr val="bg1"/>
          </a:solidFill>
          <a:ln>
            <a:solidFill>
              <a:schemeClr val="accent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11" name="TextBox 10">
            <a:extLst>
              <a:ext uri="{FF2B5EF4-FFF2-40B4-BE49-F238E27FC236}">
                <a16:creationId xmlns:a16="http://schemas.microsoft.com/office/drawing/2014/main" id="{B5323535-CE18-46D6-97B8-7471915F7FA3}"/>
              </a:ext>
            </a:extLst>
          </p:cNvPr>
          <p:cNvSpPr txBox="1"/>
          <p:nvPr/>
        </p:nvSpPr>
        <p:spPr>
          <a:xfrm>
            <a:off x="50405" y="85187"/>
            <a:ext cx="4049086" cy="3416320"/>
          </a:xfrm>
          <a:prstGeom prst="rect">
            <a:avLst/>
          </a:prstGeom>
          <a:noFill/>
        </p:spPr>
        <p:txBody>
          <a:bodyPr wrap="square" rtlCol="0">
            <a:spAutoFit/>
          </a:bodyPr>
          <a:lstStyle/>
          <a:p>
            <a:r>
              <a:rPr lang="en-GB" sz="1200" b="1" dirty="0"/>
              <a:t>Computing: 3D modelling</a:t>
            </a:r>
          </a:p>
          <a:p>
            <a:r>
              <a:rPr lang="en-GB" sz="1200" dirty="0"/>
              <a:t>Children will develop their knowledge and understanding of using a computer to produce 3D models.</a:t>
            </a:r>
          </a:p>
          <a:p>
            <a:r>
              <a:rPr lang="en-GB" sz="1200" b="1" dirty="0"/>
              <a:t>Art: Photo opportunity</a:t>
            </a:r>
          </a:p>
          <a:p>
            <a:r>
              <a:rPr lang="en-GB" sz="1200" dirty="0"/>
              <a:t>Children will apply digital photography to art and design, enhancing their skills in composition and editing. </a:t>
            </a:r>
          </a:p>
          <a:p>
            <a:r>
              <a:rPr lang="en-GB" sz="1200" b="1" dirty="0"/>
              <a:t>Music: Dynamics, pitch and tempo</a:t>
            </a:r>
          </a:p>
          <a:p>
            <a:r>
              <a:rPr lang="en-GB" sz="1200" dirty="0"/>
              <a:t>The children will identify changes in dynamics, pitch and tempo, commenting on the sounds within orchestral pieces before performing group improvisations. </a:t>
            </a:r>
          </a:p>
          <a:p>
            <a:r>
              <a:rPr lang="en-GB" sz="1200" b="1" dirty="0"/>
              <a:t>R.E: Why does religion look different around the world?</a:t>
            </a:r>
          </a:p>
          <a:p>
            <a:r>
              <a:rPr lang="en-GB" sz="1200" dirty="0"/>
              <a:t>Year 6 will learn about the Jewish Shabbat and the significance of religious identity. They will then continue to explore religious experience and places of holy worship.</a:t>
            </a:r>
          </a:p>
          <a:p>
            <a:r>
              <a:rPr lang="en-GB" sz="1200" b="1" dirty="0"/>
              <a:t>P.S.H.E: Meet your brain</a:t>
            </a:r>
          </a:p>
          <a:p>
            <a:r>
              <a:rPr lang="en-GB" sz="1200" dirty="0"/>
              <a:t>This term the children will explore how the brain works and learn about how the brain responds to different everyday situations.</a:t>
            </a:r>
          </a:p>
        </p:txBody>
      </p:sp>
      <p:sp>
        <p:nvSpPr>
          <p:cNvPr id="12" name="TextBox 11">
            <a:extLst>
              <a:ext uri="{FF2B5EF4-FFF2-40B4-BE49-F238E27FC236}">
                <a16:creationId xmlns:a16="http://schemas.microsoft.com/office/drawing/2014/main" id="{AFAEAFFD-B7CD-484E-94E9-3F63CFCE2EAE}"/>
              </a:ext>
            </a:extLst>
          </p:cNvPr>
          <p:cNvSpPr txBox="1"/>
          <p:nvPr/>
        </p:nvSpPr>
        <p:spPr>
          <a:xfrm>
            <a:off x="3778555" y="3805103"/>
            <a:ext cx="4205425" cy="2893100"/>
          </a:xfrm>
          <a:prstGeom prst="rect">
            <a:avLst/>
          </a:prstGeom>
          <a:noFill/>
        </p:spPr>
        <p:txBody>
          <a:bodyPr wrap="square" rtlCol="0">
            <a:spAutoFit/>
          </a:bodyPr>
          <a:lstStyle/>
          <a:p>
            <a:r>
              <a:rPr lang="en-GB" sz="1400" b="1" dirty="0"/>
              <a:t>History:</a:t>
            </a:r>
            <a:endParaRPr lang="en-GB" sz="1200" b="1" dirty="0"/>
          </a:p>
          <a:p>
            <a:r>
              <a:rPr lang="en-GB" sz="1200" b="1" dirty="0"/>
              <a:t>Enquiry Question:</a:t>
            </a:r>
          </a:p>
          <a:p>
            <a:r>
              <a:rPr lang="en-GB" sz="1200" dirty="0"/>
              <a:t>What was the impact of World War 2 on the people of Britain?</a:t>
            </a:r>
          </a:p>
          <a:p>
            <a:endParaRPr lang="en-GB" sz="1200" dirty="0"/>
          </a:p>
          <a:p>
            <a:r>
              <a:rPr lang="en-GB" sz="1200" dirty="0"/>
              <a:t>In this unit, Year 6 will explore the causes and chronology of the Second World War, considering life before the conflict and the impact of the Blitz and Evacuation on everyday life. Children will use a range of primary and secondary source material to investigate and make their own judgements, responding to key questions. </a:t>
            </a:r>
          </a:p>
          <a:p>
            <a:endParaRPr lang="en-GB" sz="1200" dirty="0"/>
          </a:p>
          <a:p>
            <a:r>
              <a:rPr lang="en-GB" sz="1200" b="1" dirty="0">
                <a:solidFill>
                  <a:srgbClr val="FF0000"/>
                </a:solidFill>
              </a:rPr>
              <a:t>Holdenby House Trip – Wednesday 25</a:t>
            </a:r>
            <a:r>
              <a:rPr lang="en-GB" sz="1200" b="1" baseline="30000" dirty="0">
                <a:solidFill>
                  <a:srgbClr val="FF0000"/>
                </a:solidFill>
              </a:rPr>
              <a:t>th</a:t>
            </a:r>
            <a:r>
              <a:rPr lang="en-GB" sz="1200" b="1" dirty="0">
                <a:solidFill>
                  <a:srgbClr val="FF0000"/>
                </a:solidFill>
              </a:rPr>
              <a:t> November 2026</a:t>
            </a:r>
            <a:endParaRPr lang="en-GB" sz="1200" b="1" dirty="0"/>
          </a:p>
          <a:p>
            <a:r>
              <a:rPr lang="en-GB" sz="1200" b="1" dirty="0"/>
              <a:t>Key words: </a:t>
            </a:r>
            <a:r>
              <a:rPr lang="en-GB" sz="1200" dirty="0"/>
              <a:t>advancement, alliance, cause, conflict, cultural exchange, emigration, evacuation, immigration, migration, propaganda. </a:t>
            </a:r>
          </a:p>
        </p:txBody>
      </p:sp>
      <p:sp>
        <p:nvSpPr>
          <p:cNvPr id="13" name="TextBox 12">
            <a:extLst>
              <a:ext uri="{FF2B5EF4-FFF2-40B4-BE49-F238E27FC236}">
                <a16:creationId xmlns:a16="http://schemas.microsoft.com/office/drawing/2014/main" id="{6D5BB7DD-4F9C-407F-AA3C-478C08E8588E}"/>
              </a:ext>
            </a:extLst>
          </p:cNvPr>
          <p:cNvSpPr txBox="1"/>
          <p:nvPr/>
        </p:nvSpPr>
        <p:spPr>
          <a:xfrm>
            <a:off x="4236125" y="221968"/>
            <a:ext cx="3767093" cy="1154162"/>
          </a:xfrm>
          <a:prstGeom prst="rect">
            <a:avLst/>
          </a:prstGeom>
          <a:noFill/>
        </p:spPr>
        <p:txBody>
          <a:bodyPr wrap="square" rtlCol="0">
            <a:spAutoFit/>
          </a:bodyPr>
          <a:lstStyle/>
          <a:p>
            <a:pPr algn="ctr"/>
            <a:r>
              <a:rPr lang="en-GB" sz="1600" b="1" dirty="0"/>
              <a:t>Haydon Abbey School and Pre-School</a:t>
            </a:r>
          </a:p>
          <a:p>
            <a:pPr algn="ctr"/>
            <a:endParaRPr lang="en-GB" sz="1100" b="1" dirty="0"/>
          </a:p>
          <a:p>
            <a:pPr algn="ctr"/>
            <a:r>
              <a:rPr lang="en-GB" sz="1400" b="1" dirty="0"/>
              <a:t>Year 6: Autumn 1 2026</a:t>
            </a:r>
          </a:p>
          <a:p>
            <a:pPr algn="ctr"/>
            <a:endParaRPr lang="en-GB" sz="1400" b="1" dirty="0"/>
          </a:p>
          <a:p>
            <a:pPr algn="ctr"/>
            <a:r>
              <a:rPr lang="en-GB" sz="1400" b="1" dirty="0"/>
              <a:t>The Last Bear by Hannah Gold</a:t>
            </a:r>
          </a:p>
        </p:txBody>
      </p:sp>
      <p:sp>
        <p:nvSpPr>
          <p:cNvPr id="15" name="TextBox 14">
            <a:extLst>
              <a:ext uri="{FF2B5EF4-FFF2-40B4-BE49-F238E27FC236}">
                <a16:creationId xmlns:a16="http://schemas.microsoft.com/office/drawing/2014/main" id="{C8C5F2D7-FF2E-4121-8E9D-E66050BCD0AC}"/>
              </a:ext>
            </a:extLst>
          </p:cNvPr>
          <p:cNvSpPr txBox="1"/>
          <p:nvPr/>
        </p:nvSpPr>
        <p:spPr>
          <a:xfrm>
            <a:off x="72030" y="3816478"/>
            <a:ext cx="3598904" cy="2905108"/>
          </a:xfrm>
          <a:prstGeom prst="rect">
            <a:avLst/>
          </a:prstGeom>
          <a:noFill/>
        </p:spPr>
        <p:txBody>
          <a:bodyPr wrap="square" rtlCol="0">
            <a:spAutoFit/>
          </a:bodyPr>
          <a:lstStyle/>
          <a:p>
            <a:r>
              <a:rPr lang="en-GB" sz="1400" b="1" dirty="0"/>
              <a:t>Maths</a:t>
            </a:r>
            <a:r>
              <a:rPr lang="en-GB" sz="1200" b="1" dirty="0"/>
              <a:t>:</a:t>
            </a:r>
          </a:p>
          <a:p>
            <a:r>
              <a:rPr lang="en-GB" sz="1200" dirty="0"/>
              <a:t>Year 6 will begin the year deepening their knowledge of place value and the number system, before consolidating their knowledge of the four operations, applying the methods to word problems. They will then begin to look at equivalent fractions, ordering and comparing, before applying addition and subtraction to mixed numbers. </a:t>
            </a:r>
          </a:p>
          <a:p>
            <a:endParaRPr lang="en-GB" sz="1200" dirty="0"/>
          </a:p>
          <a:p>
            <a:r>
              <a:rPr lang="en-GB" sz="1200" dirty="0"/>
              <a:t>Fluency will be an integral component of daily teaching. The children will participate in discrete sessions focussing on essential arithmetic skills.</a:t>
            </a:r>
          </a:p>
          <a:p>
            <a:endParaRPr lang="en-GB" sz="1200" dirty="0">
              <a:solidFill>
                <a:srgbClr val="FF0000"/>
              </a:solidFill>
            </a:endParaRPr>
          </a:p>
          <a:p>
            <a:r>
              <a:rPr lang="en-GB" sz="1200" dirty="0">
                <a:solidFill>
                  <a:srgbClr val="FF0000"/>
                </a:solidFill>
              </a:rPr>
              <a:t>Times tables remain paramount. Please encourage your child to complete TTRS daily!</a:t>
            </a:r>
          </a:p>
        </p:txBody>
      </p:sp>
      <p:sp>
        <p:nvSpPr>
          <p:cNvPr id="16" name="TextBox 15">
            <a:extLst>
              <a:ext uri="{FF2B5EF4-FFF2-40B4-BE49-F238E27FC236}">
                <a16:creationId xmlns:a16="http://schemas.microsoft.com/office/drawing/2014/main" id="{219AE025-C15A-4571-A29A-BAE8104C73FB}"/>
              </a:ext>
            </a:extLst>
          </p:cNvPr>
          <p:cNvSpPr txBox="1"/>
          <p:nvPr/>
        </p:nvSpPr>
        <p:spPr>
          <a:xfrm>
            <a:off x="8091604" y="4483925"/>
            <a:ext cx="3936427" cy="2154436"/>
          </a:xfrm>
          <a:prstGeom prst="rect">
            <a:avLst/>
          </a:prstGeom>
          <a:noFill/>
        </p:spPr>
        <p:txBody>
          <a:bodyPr wrap="square" rtlCol="0">
            <a:spAutoFit/>
          </a:bodyPr>
          <a:lstStyle/>
          <a:p>
            <a:r>
              <a:rPr lang="en-GB" sz="1400" b="1" dirty="0"/>
              <a:t>Science</a:t>
            </a:r>
            <a:r>
              <a:rPr lang="en-GB" sz="1200" b="1" dirty="0"/>
              <a:t>: </a:t>
            </a:r>
          </a:p>
          <a:p>
            <a:r>
              <a:rPr lang="en-GB" sz="1200" b="1" dirty="0"/>
              <a:t>Evolution and Inheritance</a:t>
            </a:r>
          </a:p>
          <a:p>
            <a:r>
              <a:rPr lang="en-GB" sz="1200" dirty="0"/>
              <a:t>In Science, Year 6 will investigate the adaptation of different living organisms to different habitats, considering both environmental and inherited variations. We will also explore the concept of natural selection and Darwin’s theory of evolution. </a:t>
            </a:r>
          </a:p>
          <a:p>
            <a:endParaRPr lang="en-GB" sz="1200" b="1" dirty="0"/>
          </a:p>
          <a:p>
            <a:r>
              <a:rPr lang="en-GB" sz="1200" b="1" dirty="0"/>
              <a:t>Key words: </a:t>
            </a:r>
            <a:r>
              <a:rPr lang="en-GB" sz="1200" dirty="0"/>
              <a:t>adaptation, ancestor, evolution, extinct, gene, inherit, natural section, offspring, selective breeding and variation.</a:t>
            </a:r>
          </a:p>
        </p:txBody>
      </p:sp>
      <p:sp>
        <p:nvSpPr>
          <p:cNvPr id="17" name="TextBox 16">
            <a:extLst>
              <a:ext uri="{FF2B5EF4-FFF2-40B4-BE49-F238E27FC236}">
                <a16:creationId xmlns:a16="http://schemas.microsoft.com/office/drawing/2014/main" id="{7C4710C6-881C-45DE-A770-97F52F7F114E}"/>
              </a:ext>
            </a:extLst>
          </p:cNvPr>
          <p:cNvSpPr txBox="1"/>
          <p:nvPr/>
        </p:nvSpPr>
        <p:spPr>
          <a:xfrm>
            <a:off x="8091604" y="126960"/>
            <a:ext cx="4017849" cy="4247317"/>
          </a:xfrm>
          <a:prstGeom prst="rect">
            <a:avLst/>
          </a:prstGeom>
          <a:noFill/>
        </p:spPr>
        <p:txBody>
          <a:bodyPr wrap="square" rtlCol="0">
            <a:spAutoFit/>
          </a:bodyPr>
          <a:lstStyle/>
          <a:p>
            <a:r>
              <a:rPr lang="en-GB" sz="1400" b="1" dirty="0"/>
              <a:t>Reading</a:t>
            </a:r>
            <a:r>
              <a:rPr lang="en-GB" sz="1100" b="1" dirty="0"/>
              <a:t>:</a:t>
            </a:r>
          </a:p>
          <a:p>
            <a:r>
              <a:rPr lang="en-GB" sz="1200" dirty="0"/>
              <a:t>Linked to our Science unit on evolution and inheritance, we will immerse ourselves into the world of Hannah Gold’s ‘The Last Bear’. A story of kindness and adventure, Reading Lessons will provide opportunity for the children to analyse the text closely. We will continue to focus of a different element of reading each lesson, prioritising the Reading VIPERS: vocabulary, inference, prediction, explain, retrieve and summarise.</a:t>
            </a:r>
          </a:p>
          <a:p>
            <a:r>
              <a:rPr lang="en-GB" sz="1200" dirty="0">
                <a:solidFill>
                  <a:srgbClr val="FF0000"/>
                </a:solidFill>
              </a:rPr>
              <a:t>Please encourage your child to read at home each night to embed these skills further.</a:t>
            </a:r>
            <a:endParaRPr lang="en-GB" sz="1200" dirty="0"/>
          </a:p>
          <a:p>
            <a:endParaRPr lang="en-GB" sz="1400" b="1" dirty="0"/>
          </a:p>
          <a:p>
            <a:r>
              <a:rPr lang="en-GB" sz="1400" b="1" dirty="0"/>
              <a:t>Writing</a:t>
            </a:r>
            <a:r>
              <a:rPr lang="en-GB" sz="1200" b="1" dirty="0"/>
              <a:t>:</a:t>
            </a:r>
          </a:p>
          <a:p>
            <a:r>
              <a:rPr lang="en-GB" sz="1200" dirty="0"/>
              <a:t>Our Writing lessons will also centre around ‘The Last Bear’. This half term, Year 6 will focus on developing their fiction writing, focusing on setting, character and dialogue before applying all of their new skills into a longer narrative. They will continue to build complexity by using a range of sentence structures and advanced punctuation, whilst also prioritising handwriting and spelling. </a:t>
            </a:r>
          </a:p>
          <a:p>
            <a:r>
              <a:rPr lang="en-GB" sz="1200" dirty="0">
                <a:solidFill>
                  <a:srgbClr val="FF0000"/>
                </a:solidFill>
              </a:rPr>
              <a:t>Please continue to encourage your child to practise their weekly spellings.</a:t>
            </a:r>
            <a:endParaRPr lang="en-GB" sz="1200" dirty="0"/>
          </a:p>
        </p:txBody>
      </p:sp>
      <p:pic>
        <p:nvPicPr>
          <p:cNvPr id="1026" name="Picture 2" descr="The Last Bear (Paperback)">
            <a:extLst>
              <a:ext uri="{FF2B5EF4-FFF2-40B4-BE49-F238E27FC236}">
                <a16:creationId xmlns:a16="http://schemas.microsoft.com/office/drawing/2014/main" id="{79A9A5F2-633B-4086-BE4E-7D469F9132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88679" y="1510594"/>
            <a:ext cx="1389657" cy="1990913"/>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20">
            <a:extLst>
              <a:ext uri="{FF2B5EF4-FFF2-40B4-BE49-F238E27FC236}">
                <a16:creationId xmlns:a16="http://schemas.microsoft.com/office/drawing/2014/main" id="{D1348819-997C-48DE-9A5A-2A732F076A1F}"/>
              </a:ext>
            </a:extLst>
          </p:cNvPr>
          <p:cNvSpPr txBox="1"/>
          <p:nvPr/>
        </p:nvSpPr>
        <p:spPr>
          <a:xfrm>
            <a:off x="5768034" y="1608681"/>
            <a:ext cx="2162628" cy="461665"/>
          </a:xfrm>
          <a:prstGeom prst="rect">
            <a:avLst/>
          </a:prstGeom>
          <a:noFill/>
        </p:spPr>
        <p:txBody>
          <a:bodyPr wrap="square" rtlCol="0">
            <a:spAutoFit/>
          </a:bodyPr>
          <a:lstStyle/>
          <a:p>
            <a:r>
              <a:rPr lang="en-GB" sz="1200" b="1" dirty="0">
                <a:solidFill>
                  <a:srgbClr val="FF0000"/>
                </a:solidFill>
              </a:rPr>
              <a:t>P.E Days</a:t>
            </a:r>
            <a:r>
              <a:rPr lang="en-GB" sz="1200" b="1">
                <a:solidFill>
                  <a:srgbClr val="FF0000"/>
                </a:solidFill>
              </a:rPr>
              <a:t>: Wednesdays </a:t>
            </a:r>
            <a:r>
              <a:rPr lang="en-GB" sz="1200" b="1" dirty="0">
                <a:solidFill>
                  <a:srgbClr val="FF0000"/>
                </a:solidFill>
              </a:rPr>
              <a:t>and Fridays</a:t>
            </a:r>
            <a:endParaRPr lang="en-GB" dirty="0"/>
          </a:p>
        </p:txBody>
      </p:sp>
    </p:spTree>
    <p:extLst>
      <p:ext uri="{BB962C8B-B14F-4D97-AF65-F5344CB8AC3E}">
        <p14:creationId xmlns:p14="http://schemas.microsoft.com/office/powerpoint/2010/main" val="7186789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679</TotalTime>
  <Words>629</Words>
  <Application>Microsoft Office PowerPoint</Application>
  <PresentationFormat>Widescreen</PresentationFormat>
  <Paragraphs>43</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Lyndsay Howell</dc:creator>
  <cp:lastModifiedBy>Amy Haynes</cp:lastModifiedBy>
  <cp:revision>73</cp:revision>
  <dcterms:created xsi:type="dcterms:W3CDTF">2024-03-28T10:38:08Z</dcterms:created>
  <dcterms:modified xsi:type="dcterms:W3CDTF">2026-09-08T16:22:02Z</dcterms:modified>
</cp:coreProperties>
</file>