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6" roundtripDataSignature="AMtx7milc+NkHs7PljL+Qhj3q8Xg1dV1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F930463-987E-417E-B67C-67D7E9E90B98}">
  <a:tblStyle styleId="{FF930463-987E-417E-B67C-67D7E9E90B98}" styleName="Table_0">
    <a:wholeTbl>
      <a:tcTxStyle b="off" i="off">
        <a:font>
          <a:latin typeface="Trebuchet MS"/>
          <a:ea typeface="Trebuchet MS"/>
          <a:cs typeface="Trebuchet MS"/>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F6FC"/>
          </a:solidFill>
        </a:fill>
      </a:tcStyle>
    </a:wholeTbl>
    <a:band1H>
      <a:tcTxStyle/>
      <a:tcStyle>
        <a:tcBdr/>
        <a:fill>
          <a:solidFill>
            <a:srgbClr val="D1ECF9"/>
          </a:solidFill>
        </a:fill>
      </a:tcStyle>
    </a:band1H>
    <a:band2H>
      <a:tcTxStyle/>
      <a:tcStyle>
        <a:tcBdr/>
      </a:tcStyle>
    </a:band2H>
    <a:band1V>
      <a:tcTxStyle/>
      <a:tcStyle>
        <a:tcBdr/>
        <a:fill>
          <a:solidFill>
            <a:srgbClr val="D1ECF9"/>
          </a:solidFill>
        </a:fill>
      </a:tcStyle>
    </a:band1V>
    <a:band2V>
      <a:tcTxStyle/>
      <a:tcStyle>
        <a:tcBdr/>
      </a:tcStyle>
    </a:band2V>
    <a:lastCol>
      <a:tcTxStyle b="on" i="off">
        <a:font>
          <a:latin typeface="Trebuchet MS"/>
          <a:ea typeface="Trebuchet MS"/>
          <a:cs typeface="Trebuchet MS"/>
        </a:font>
        <a:schemeClr val="lt1"/>
      </a:tcTxStyle>
      <a:tcStyle>
        <a:tcBdr/>
        <a:fill>
          <a:solidFill>
            <a:schemeClr val="accent1"/>
          </a:solidFill>
        </a:fill>
      </a:tcStyle>
    </a:lastCol>
    <a:firstCol>
      <a:tcTxStyle b="on" i="off">
        <a:font>
          <a:latin typeface="Trebuchet MS"/>
          <a:ea typeface="Trebuchet MS"/>
          <a:cs typeface="Trebuchet MS"/>
        </a:font>
        <a:schemeClr val="lt1"/>
      </a:tcTxStyle>
      <a:tcStyle>
        <a:tcBdr/>
        <a:fill>
          <a:solidFill>
            <a:schemeClr val="accent1"/>
          </a:solidFill>
        </a:fill>
      </a:tcStyle>
    </a:firstCol>
    <a:lastRow>
      <a:tcTxStyle b="on" i="off">
        <a:font>
          <a:latin typeface="Trebuchet MS"/>
          <a:ea typeface="Trebuchet MS"/>
          <a:cs typeface="Trebuchet MS"/>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Trebuchet MS"/>
          <a:ea typeface="Trebuchet MS"/>
          <a:cs typeface="Trebuchet MS"/>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 name="Google Shape;16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 name="Google Shape;17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4" name="Google Shape;21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220" name="Google Shape;22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6" name="Google Shape;22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2" name="Google Shape;23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8" name="Google Shape;24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1" name="Google Shape;26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8" name="Google Shape;26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5" name="Google Shape;275;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2" name="Google Shape;28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1" name="Google Shape;30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3" name="Google Shape;31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0" name="Google Shape;320;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7" name="Google Shape;327;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3" name="Google Shape;333;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9" name="Google Shape;33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6"/>
        <p:cNvGrpSpPr/>
        <p:nvPr/>
      </p:nvGrpSpPr>
      <p:grpSpPr>
        <a:xfrm>
          <a:off x="0" y="0"/>
          <a:ext cx="0" cy="0"/>
          <a:chOff x="0" y="0"/>
          <a:chExt cx="0" cy="0"/>
        </a:xfrm>
      </p:grpSpPr>
      <p:grpSp>
        <p:nvGrpSpPr>
          <p:cNvPr id="27" name="Google Shape;27;p32"/>
          <p:cNvGrpSpPr/>
          <p:nvPr/>
        </p:nvGrpSpPr>
        <p:grpSpPr>
          <a:xfrm>
            <a:off x="0" y="-8467"/>
            <a:ext cx="12192000" cy="6866467"/>
            <a:chOff x="0" y="-8467"/>
            <a:chExt cx="12192000" cy="6866467"/>
          </a:xfrm>
        </p:grpSpPr>
        <p:sp>
          <p:nvSpPr>
            <p:cNvPr id="28" name="Google Shape;28;p32"/>
            <p:cNvSpPr/>
            <p:nvPr/>
          </p:nvSpPr>
          <p:spPr>
            <a:xfrm>
              <a:off x="0" y="-7862"/>
              <a:ext cx="863600" cy="5698067"/>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70196"/>
              </a:schemeClr>
            </a:solidFill>
            <a:ln>
              <a:noFill/>
            </a:ln>
          </p:spPr>
        </p:sp>
        <p:cxnSp>
          <p:nvCxnSpPr>
            <p:cNvPr id="29" name="Google Shape;29;p32"/>
            <p:cNvCxnSpPr/>
            <p:nvPr/>
          </p:nvCxnSpPr>
          <p:spPr>
            <a:xfrm>
              <a:off x="9371012" y="0"/>
              <a:ext cx="1219200" cy="6858000"/>
            </a:xfrm>
            <a:prstGeom prst="straightConnector1">
              <a:avLst/>
            </a:prstGeom>
            <a:noFill/>
            <a:ln w="9525" cap="flat" cmpd="sng">
              <a:solidFill>
                <a:schemeClr val="accent1">
                  <a:alpha val="70196"/>
                </a:schemeClr>
              </a:solidFill>
              <a:prstDash val="solid"/>
              <a:round/>
              <a:headEnd type="none" w="sm" len="sm"/>
              <a:tailEnd type="none" w="sm" len="sm"/>
            </a:ln>
          </p:spPr>
        </p:cxnSp>
        <p:cxnSp>
          <p:nvCxnSpPr>
            <p:cNvPr id="30" name="Google Shape;30;p32"/>
            <p:cNvCxnSpPr/>
            <p:nvPr/>
          </p:nvCxnSpPr>
          <p:spPr>
            <a:xfrm flipH="1">
              <a:off x="7425267" y="3681413"/>
              <a:ext cx="4763558" cy="3176587"/>
            </a:xfrm>
            <a:prstGeom prst="straightConnector1">
              <a:avLst/>
            </a:prstGeom>
            <a:noFill/>
            <a:ln w="9525" cap="flat" cmpd="sng">
              <a:solidFill>
                <a:schemeClr val="accent1">
                  <a:alpha val="70196"/>
                </a:schemeClr>
              </a:solidFill>
              <a:prstDash val="solid"/>
              <a:round/>
              <a:headEnd type="none" w="sm" len="sm"/>
              <a:tailEnd type="none" w="sm" len="sm"/>
            </a:ln>
          </p:spPr>
        </p:cxnSp>
        <p:sp>
          <p:nvSpPr>
            <p:cNvPr id="31" name="Google Shape;31;p3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6078"/>
              </a:schemeClr>
            </a:solidFill>
            <a:ln>
              <a:noFill/>
            </a:ln>
          </p:spPr>
        </p:sp>
        <p:sp>
          <p:nvSpPr>
            <p:cNvPr id="32" name="Google Shape;32;p3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3" name="Google Shape;33;p32"/>
            <p:cNvSpPr/>
            <p:nvPr/>
          </p:nvSpPr>
          <p:spPr>
            <a:xfrm>
              <a:off x="8932333" y="3048000"/>
              <a:ext cx="3259667" cy="3810000"/>
            </a:xfrm>
            <a:prstGeom prst="triangle">
              <a:avLst>
                <a:gd name="adj" fmla="val 100000"/>
              </a:avLst>
            </a:pr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50196"/>
              </a:srgbClr>
            </a:solidFill>
            <a:ln>
              <a:noFill/>
            </a:ln>
          </p:spPr>
        </p:sp>
        <p:sp>
          <p:nvSpPr>
            <p:cNvPr id="35" name="Google Shape;35;p3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70196"/>
              </a:schemeClr>
            </a:solidFill>
            <a:ln>
              <a:noFill/>
            </a:ln>
          </p:spPr>
        </p:sp>
        <p:sp>
          <p:nvSpPr>
            <p:cNvPr id="36" name="Google Shape;36;p3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7" name="Google Shape;37;p32"/>
            <p:cNvSpPr/>
            <p:nvPr/>
          </p:nvSpPr>
          <p:spPr>
            <a:xfrm>
              <a:off x="10371666" y="3589867"/>
              <a:ext cx="1817159" cy="3268133"/>
            </a:xfrm>
            <a:prstGeom prst="triangle">
              <a:avLst>
                <a:gd name="adj" fmla="val 100000"/>
              </a:avLst>
            </a:pr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 name="Google Shape;38;p32"/>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2"/>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40" name="Google Shape;40;p3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3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3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3"/>
        <p:cNvGrpSpPr/>
        <p:nvPr/>
      </p:nvGrpSpPr>
      <p:grpSpPr>
        <a:xfrm>
          <a:off x="0" y="0"/>
          <a:ext cx="0" cy="0"/>
          <a:chOff x="0" y="0"/>
          <a:chExt cx="0" cy="0"/>
        </a:xfrm>
      </p:grpSpPr>
      <p:sp>
        <p:nvSpPr>
          <p:cNvPr id="44" name="Google Shape;44;p3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33"/>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46" name="Google Shape;46;p3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
        <p:cNvGrpSpPr/>
        <p:nvPr/>
      </p:nvGrpSpPr>
      <p:grpSpPr>
        <a:xfrm>
          <a:off x="0" y="0"/>
          <a:ext cx="0" cy="0"/>
          <a:chOff x="0" y="0"/>
          <a:chExt cx="0" cy="0"/>
        </a:xfrm>
      </p:grpSpPr>
      <p:sp>
        <p:nvSpPr>
          <p:cNvPr id="50" name="Google Shape;50;p34"/>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000"/>
              <a:buFont typeface="Trebuchet MS"/>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4"/>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600"/>
              <a:buNone/>
              <a:defRPr sz="20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52" name="Google Shape;52;p3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3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5"/>
        <p:cNvGrpSpPr/>
        <p:nvPr/>
      </p:nvGrpSpPr>
      <p:grpSpPr>
        <a:xfrm>
          <a:off x="0" y="0"/>
          <a:ext cx="0" cy="0"/>
          <a:chOff x="0" y="0"/>
          <a:chExt cx="0" cy="0"/>
        </a:xfrm>
      </p:grpSpPr>
      <p:sp>
        <p:nvSpPr>
          <p:cNvPr id="56" name="Google Shape;56;p3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5"/>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8" name="Google Shape;58;p35"/>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9" name="Google Shape;59;p3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3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2"/>
        <p:cNvGrpSpPr/>
        <p:nvPr/>
      </p:nvGrpSpPr>
      <p:grpSpPr>
        <a:xfrm>
          <a:off x="0" y="0"/>
          <a:ext cx="0" cy="0"/>
          <a:chOff x="0" y="0"/>
          <a:chExt cx="0" cy="0"/>
        </a:xfrm>
      </p:grpSpPr>
      <p:sp>
        <p:nvSpPr>
          <p:cNvPr id="63" name="Google Shape;63;p3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6"/>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5" name="Google Shape;65;p36"/>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6" name="Google Shape;66;p36"/>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7" name="Google Shape;67;p36"/>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8" name="Google Shape;68;p3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3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3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3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3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6"/>
        <p:cNvGrpSpPr/>
        <p:nvPr/>
      </p:nvGrpSpPr>
      <p:grpSpPr>
        <a:xfrm>
          <a:off x="0" y="0"/>
          <a:ext cx="0" cy="0"/>
          <a:chOff x="0" y="0"/>
          <a:chExt cx="0" cy="0"/>
        </a:xfrm>
      </p:grpSpPr>
      <p:sp>
        <p:nvSpPr>
          <p:cNvPr id="77" name="Google Shape;77;p3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39"/>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9"/>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83" name="Google Shape;83;p39"/>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1120"/>
              <a:buNone/>
              <a:defRPr sz="1400"/>
            </a:lvl2pPr>
            <a:lvl3pPr marL="1371600" lvl="2" indent="-228600" algn="l">
              <a:spcBef>
                <a:spcPts val="1000"/>
              </a:spcBef>
              <a:spcAft>
                <a:spcPts val="0"/>
              </a:spcAft>
              <a:buSzPts val="960"/>
              <a:buNone/>
              <a:defRPr sz="1200"/>
            </a:lvl3pPr>
            <a:lvl4pPr marL="1828800" lvl="3" indent="-228600" algn="l">
              <a:spcBef>
                <a:spcPts val="1000"/>
              </a:spcBef>
              <a:spcAft>
                <a:spcPts val="0"/>
              </a:spcAft>
              <a:buSzPts val="800"/>
              <a:buNone/>
              <a:defRPr sz="1000"/>
            </a:lvl4pPr>
            <a:lvl5pPr marL="2286000" lvl="4" indent="-228600" algn="l">
              <a:spcBef>
                <a:spcPts val="1000"/>
              </a:spcBef>
              <a:spcAft>
                <a:spcPts val="0"/>
              </a:spcAft>
              <a:buSzPts val="800"/>
              <a:buNone/>
              <a:defRPr sz="1000"/>
            </a:lvl5pPr>
            <a:lvl6pPr marL="2743200" lvl="5" indent="-228600" algn="l">
              <a:spcBef>
                <a:spcPts val="1000"/>
              </a:spcBef>
              <a:spcAft>
                <a:spcPts val="0"/>
              </a:spcAft>
              <a:buSzPts val="800"/>
              <a:buNone/>
              <a:defRPr sz="1000"/>
            </a:lvl6pPr>
            <a:lvl7pPr marL="3200400" lvl="6" indent="-228600" algn="l">
              <a:spcBef>
                <a:spcPts val="1000"/>
              </a:spcBef>
              <a:spcAft>
                <a:spcPts val="0"/>
              </a:spcAft>
              <a:buSzPts val="800"/>
              <a:buNone/>
              <a:defRPr sz="1000"/>
            </a:lvl7pPr>
            <a:lvl8pPr marL="3657600" lvl="7" indent="-228600" algn="l">
              <a:spcBef>
                <a:spcPts val="1000"/>
              </a:spcBef>
              <a:spcAft>
                <a:spcPts val="0"/>
              </a:spcAft>
              <a:buSzPts val="800"/>
              <a:buNone/>
              <a:defRPr sz="1000"/>
            </a:lvl8pPr>
            <a:lvl9pPr marL="4114800" lvl="8" indent="-228600" algn="l">
              <a:spcBef>
                <a:spcPts val="1000"/>
              </a:spcBef>
              <a:spcAft>
                <a:spcPts val="0"/>
              </a:spcAft>
              <a:buSzPts val="800"/>
              <a:buNone/>
              <a:defRPr sz="1000"/>
            </a:lvl9pPr>
          </a:lstStyle>
          <a:p>
            <a:endParaRPr/>
          </a:p>
        </p:txBody>
      </p:sp>
      <p:sp>
        <p:nvSpPr>
          <p:cNvPr id="84" name="Google Shape;84;p3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3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7"/>
        <p:cNvGrpSpPr/>
        <p:nvPr/>
      </p:nvGrpSpPr>
      <p:grpSpPr>
        <a:xfrm>
          <a:off x="0" y="0"/>
          <a:ext cx="0" cy="0"/>
          <a:chOff x="0" y="0"/>
          <a:chExt cx="0" cy="0"/>
        </a:xfrm>
      </p:grpSpPr>
      <p:sp>
        <p:nvSpPr>
          <p:cNvPr id="88" name="Google Shape;88;p40"/>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400"/>
              <a:buFont typeface="Trebuchet MS"/>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0"/>
          <p:cNvSpPr>
            <a:spLocks noGrp="1"/>
          </p:cNvSpPr>
          <p:nvPr>
            <p:ph type="pic" idx="2"/>
          </p:nvPr>
        </p:nvSpPr>
        <p:spPr>
          <a:xfrm>
            <a:off x="677334" y="609600"/>
            <a:ext cx="8596668" cy="3845718"/>
          </a:xfrm>
          <a:prstGeom prst="rect">
            <a:avLst/>
          </a:prstGeom>
          <a:noFill/>
          <a:ln>
            <a:noFill/>
          </a:ln>
        </p:spPr>
      </p:sp>
      <p:sp>
        <p:nvSpPr>
          <p:cNvPr id="90" name="Google Shape;90;p40"/>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91" name="Google Shape;91;p4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4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93" name="Google Shape;93;p4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4"/>
        <p:cNvGrpSpPr/>
        <p:nvPr/>
      </p:nvGrpSpPr>
      <p:grpSpPr>
        <a:xfrm>
          <a:off x="0" y="0"/>
          <a:ext cx="0" cy="0"/>
          <a:chOff x="0" y="0"/>
          <a:chExt cx="0" cy="0"/>
        </a:xfrm>
      </p:grpSpPr>
      <p:sp>
        <p:nvSpPr>
          <p:cNvPr id="95" name="Google Shape;95;p41"/>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1"/>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97" name="Google Shape;97;p4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4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4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00"/>
        <p:cNvGrpSpPr/>
        <p:nvPr/>
      </p:nvGrpSpPr>
      <p:grpSpPr>
        <a:xfrm>
          <a:off x="0" y="0"/>
          <a:ext cx="0" cy="0"/>
          <a:chOff x="0" y="0"/>
          <a:chExt cx="0" cy="0"/>
        </a:xfrm>
      </p:grpSpPr>
      <p:sp>
        <p:nvSpPr>
          <p:cNvPr id="101" name="Google Shape;101;p42"/>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2"/>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280"/>
              <a:buFont typeface="Trebuchet MS"/>
              <a:buNone/>
              <a:defRPr sz="1600">
                <a:solidFill>
                  <a:srgbClr val="7F7F7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03" name="Google Shape;103;p42"/>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04" name="Google Shape;104;p4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4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4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07" name="Google Shape;107;p42"/>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9EDFF5"/>
                </a:solidFill>
                <a:latin typeface="Arial"/>
                <a:ea typeface="Arial"/>
                <a:cs typeface="Arial"/>
                <a:sym typeface="Arial"/>
              </a:rPr>
              <a:t>“</a:t>
            </a:r>
            <a:endParaRPr/>
          </a:p>
        </p:txBody>
      </p:sp>
      <p:sp>
        <p:nvSpPr>
          <p:cNvPr id="108" name="Google Shape;108;p42"/>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9"/>
        <p:cNvGrpSpPr/>
        <p:nvPr/>
      </p:nvGrpSpPr>
      <p:grpSpPr>
        <a:xfrm>
          <a:off x="0" y="0"/>
          <a:ext cx="0" cy="0"/>
          <a:chOff x="0" y="0"/>
          <a:chExt cx="0" cy="0"/>
        </a:xfrm>
      </p:grpSpPr>
      <p:sp>
        <p:nvSpPr>
          <p:cNvPr id="110" name="Google Shape;110;p43"/>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43"/>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12" name="Google Shape;112;p4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5"/>
        <p:cNvGrpSpPr/>
        <p:nvPr/>
      </p:nvGrpSpPr>
      <p:grpSpPr>
        <a:xfrm>
          <a:off x="0" y="0"/>
          <a:ext cx="0" cy="0"/>
          <a:chOff x="0" y="0"/>
          <a:chExt cx="0" cy="0"/>
        </a:xfrm>
      </p:grpSpPr>
      <p:sp>
        <p:nvSpPr>
          <p:cNvPr id="116" name="Google Shape;116;p44"/>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44"/>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rgbClr val="3F3F3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18" name="Google Shape;118;p44"/>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19" name="Google Shape;119;p4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0" name="Google Shape;120;p4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4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22" name="Google Shape;122;p44"/>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9EDFF5"/>
                </a:solidFill>
                <a:latin typeface="Arial"/>
                <a:ea typeface="Arial"/>
                <a:cs typeface="Arial"/>
                <a:sym typeface="Arial"/>
              </a:rPr>
              <a:t>“</a:t>
            </a:r>
            <a:endParaRPr/>
          </a:p>
        </p:txBody>
      </p:sp>
      <p:sp>
        <p:nvSpPr>
          <p:cNvPr id="123" name="Google Shape;123;p44"/>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4"/>
        <p:cNvGrpSpPr/>
        <p:nvPr/>
      </p:nvGrpSpPr>
      <p:grpSpPr>
        <a:xfrm>
          <a:off x="0" y="0"/>
          <a:ext cx="0" cy="0"/>
          <a:chOff x="0" y="0"/>
          <a:chExt cx="0" cy="0"/>
        </a:xfrm>
      </p:grpSpPr>
      <p:sp>
        <p:nvSpPr>
          <p:cNvPr id="125" name="Google Shape;125;p45"/>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45"/>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chemeClr val="accent1"/>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27" name="Google Shape;127;p45"/>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28" name="Google Shape;128;p4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p4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4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1"/>
        <p:cNvGrpSpPr/>
        <p:nvPr/>
      </p:nvGrpSpPr>
      <p:grpSpPr>
        <a:xfrm>
          <a:off x="0" y="0"/>
          <a:ext cx="0" cy="0"/>
          <a:chOff x="0" y="0"/>
          <a:chExt cx="0" cy="0"/>
        </a:xfrm>
      </p:grpSpPr>
      <p:sp>
        <p:nvSpPr>
          <p:cNvPr id="132" name="Google Shape;132;p4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46"/>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4" name="Google Shape;134;p4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4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4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7"/>
        <p:cNvGrpSpPr/>
        <p:nvPr/>
      </p:nvGrpSpPr>
      <p:grpSpPr>
        <a:xfrm>
          <a:off x="0" y="0"/>
          <a:ext cx="0" cy="0"/>
          <a:chOff x="0" y="0"/>
          <a:chExt cx="0" cy="0"/>
        </a:xfrm>
      </p:grpSpPr>
      <p:sp>
        <p:nvSpPr>
          <p:cNvPr id="138" name="Google Shape;138;p47"/>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47"/>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40" name="Google Shape;140;p4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4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4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31"/>
          <p:cNvGrpSpPr/>
          <p:nvPr/>
        </p:nvGrpSpPr>
        <p:grpSpPr>
          <a:xfrm>
            <a:off x="0" y="-8467"/>
            <a:ext cx="12192000" cy="6866467"/>
            <a:chOff x="0" y="-8467"/>
            <a:chExt cx="12192000" cy="6866467"/>
          </a:xfrm>
        </p:grpSpPr>
        <p:cxnSp>
          <p:nvCxnSpPr>
            <p:cNvPr id="11" name="Google Shape;11;p31"/>
            <p:cNvCxnSpPr/>
            <p:nvPr/>
          </p:nvCxnSpPr>
          <p:spPr>
            <a:xfrm>
              <a:off x="9371012" y="0"/>
              <a:ext cx="1219200" cy="6858000"/>
            </a:xfrm>
            <a:prstGeom prst="straightConnector1">
              <a:avLst/>
            </a:prstGeom>
            <a:noFill/>
            <a:ln w="9525" cap="flat" cmpd="sng">
              <a:solidFill>
                <a:schemeClr val="accent1">
                  <a:alpha val="70196"/>
                </a:schemeClr>
              </a:solidFill>
              <a:prstDash val="solid"/>
              <a:round/>
              <a:headEnd type="none" w="sm" len="sm"/>
              <a:tailEnd type="none" w="sm" len="sm"/>
            </a:ln>
          </p:spPr>
        </p:cxnSp>
        <p:cxnSp>
          <p:nvCxnSpPr>
            <p:cNvPr id="12" name="Google Shape;12;p31"/>
            <p:cNvCxnSpPr/>
            <p:nvPr/>
          </p:nvCxnSpPr>
          <p:spPr>
            <a:xfrm flipH="1">
              <a:off x="7425267" y="3681413"/>
              <a:ext cx="4763558" cy="3176587"/>
            </a:xfrm>
            <a:prstGeom prst="straightConnector1">
              <a:avLst/>
            </a:prstGeom>
            <a:noFill/>
            <a:ln w="9525" cap="flat" cmpd="sng">
              <a:solidFill>
                <a:schemeClr val="accent1">
                  <a:alpha val="70196"/>
                </a:schemeClr>
              </a:solidFill>
              <a:prstDash val="solid"/>
              <a:round/>
              <a:headEnd type="none" w="sm" len="sm"/>
              <a:tailEnd type="none" w="sm" len="sm"/>
            </a:ln>
          </p:spPr>
        </p:cxnSp>
        <p:sp>
          <p:nvSpPr>
            <p:cNvPr id="13" name="Google Shape;13;p31"/>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6078"/>
              </a:schemeClr>
            </a:solidFill>
            <a:ln>
              <a:noFill/>
            </a:ln>
          </p:spPr>
        </p:sp>
        <p:sp>
          <p:nvSpPr>
            <p:cNvPr id="14" name="Google Shape;14;p31"/>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31"/>
            <p:cNvSpPr/>
            <p:nvPr/>
          </p:nvSpPr>
          <p:spPr>
            <a:xfrm>
              <a:off x="8932333" y="3048000"/>
              <a:ext cx="3259667" cy="3810000"/>
            </a:xfrm>
            <a:prstGeom prst="triangle">
              <a:avLst>
                <a:gd name="adj" fmla="val 100000"/>
              </a:avLst>
            </a:pr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31"/>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50196"/>
              </a:srgbClr>
            </a:solidFill>
            <a:ln>
              <a:noFill/>
            </a:ln>
          </p:spPr>
        </p:sp>
        <p:sp>
          <p:nvSpPr>
            <p:cNvPr id="17" name="Google Shape;17;p31"/>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70196"/>
              </a:schemeClr>
            </a:solidFill>
            <a:ln>
              <a:noFill/>
            </a:ln>
          </p:spPr>
        </p:sp>
        <p:sp>
          <p:nvSpPr>
            <p:cNvPr id="18" name="Google Shape;18;p31"/>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9" name="Google Shape;19;p31"/>
            <p:cNvSpPr/>
            <p:nvPr/>
          </p:nvSpPr>
          <p:spPr>
            <a:xfrm>
              <a:off x="10371666" y="3589867"/>
              <a:ext cx="1817159" cy="3268133"/>
            </a:xfrm>
            <a:prstGeom prst="triangle">
              <a:avLst>
                <a:gd name="adj" fmla="val 100000"/>
              </a:avLst>
            </a:prstGeom>
            <a:solidFill>
              <a:srgbClr val="16B0E3">
                <a:alpha val="65882"/>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1"/>
            <p:cNvSpPr/>
            <p:nvPr/>
          </p:nvSpPr>
          <p:spPr>
            <a:xfrm>
              <a:off x="0" y="4013200"/>
              <a:ext cx="448733" cy="2844800"/>
            </a:xfrm>
            <a:prstGeom prst="triangle">
              <a:avLst>
                <a:gd name="adj" fmla="val 0"/>
              </a:avLst>
            </a:prstGeom>
            <a:solidFill>
              <a:schemeClr val="accent1">
                <a:alpha val="70196"/>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3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22" name="Google Shape;22;p31"/>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20"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23" name="Google Shape;23;p3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4" name="Google Shape;24;p3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5" name="Google Shape;25;p3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chemeClr val="accent1"/>
                </a:solidFill>
                <a:latin typeface="Trebuchet MS"/>
                <a:ea typeface="Trebuchet MS"/>
                <a:cs typeface="Trebuchet MS"/>
                <a:sym typeface="Trebuchet MS"/>
              </a:defRPr>
            </a:lvl1pPr>
            <a:lvl2pPr marL="0" marR="0" lvl="1" indent="0" algn="r" rtl="0">
              <a:spcBef>
                <a:spcPts val="0"/>
              </a:spcBef>
              <a:buNone/>
              <a:defRPr sz="900" b="0" i="0" u="none" strike="noStrike" cap="none">
                <a:solidFill>
                  <a:schemeClr val="accent1"/>
                </a:solidFill>
                <a:latin typeface="Trebuchet MS"/>
                <a:ea typeface="Trebuchet MS"/>
                <a:cs typeface="Trebuchet MS"/>
                <a:sym typeface="Trebuchet MS"/>
              </a:defRPr>
            </a:lvl2pPr>
            <a:lvl3pPr marL="0" marR="0" lvl="2" indent="0" algn="r" rtl="0">
              <a:spcBef>
                <a:spcPts val="0"/>
              </a:spcBef>
              <a:buNone/>
              <a:defRPr sz="900" b="0" i="0" u="none" strike="noStrike" cap="none">
                <a:solidFill>
                  <a:schemeClr val="accent1"/>
                </a:solidFill>
                <a:latin typeface="Trebuchet MS"/>
                <a:ea typeface="Trebuchet MS"/>
                <a:cs typeface="Trebuchet MS"/>
                <a:sym typeface="Trebuchet MS"/>
              </a:defRPr>
            </a:lvl3pPr>
            <a:lvl4pPr marL="0" marR="0" lvl="3" indent="0" algn="r" rtl="0">
              <a:spcBef>
                <a:spcPts val="0"/>
              </a:spcBef>
              <a:buNone/>
              <a:defRPr sz="900" b="0" i="0" u="none" strike="noStrike" cap="none">
                <a:solidFill>
                  <a:schemeClr val="accent1"/>
                </a:solidFill>
                <a:latin typeface="Trebuchet MS"/>
                <a:ea typeface="Trebuchet MS"/>
                <a:cs typeface="Trebuchet MS"/>
                <a:sym typeface="Trebuchet MS"/>
              </a:defRPr>
            </a:lvl4pPr>
            <a:lvl5pPr marL="0" marR="0" lvl="4" indent="0" algn="r" rtl="0">
              <a:spcBef>
                <a:spcPts val="0"/>
              </a:spcBef>
              <a:buNone/>
              <a:defRPr sz="900" b="0" i="0" u="none" strike="noStrike" cap="none">
                <a:solidFill>
                  <a:schemeClr val="accent1"/>
                </a:solidFill>
                <a:latin typeface="Trebuchet MS"/>
                <a:ea typeface="Trebuchet MS"/>
                <a:cs typeface="Trebuchet MS"/>
                <a:sym typeface="Trebuchet MS"/>
              </a:defRPr>
            </a:lvl5pPr>
            <a:lvl6pPr marL="0" marR="0" lvl="5" indent="0" algn="r" rtl="0">
              <a:spcBef>
                <a:spcPts val="0"/>
              </a:spcBef>
              <a:buNone/>
              <a:defRPr sz="900" b="0" i="0" u="none" strike="noStrike" cap="none">
                <a:solidFill>
                  <a:schemeClr val="accent1"/>
                </a:solidFill>
                <a:latin typeface="Trebuchet MS"/>
                <a:ea typeface="Trebuchet MS"/>
                <a:cs typeface="Trebuchet MS"/>
                <a:sym typeface="Trebuchet MS"/>
              </a:defRPr>
            </a:lvl6pPr>
            <a:lvl7pPr marL="0" marR="0" lvl="6" indent="0" algn="r" rtl="0">
              <a:spcBef>
                <a:spcPts val="0"/>
              </a:spcBef>
              <a:buNone/>
              <a:defRPr sz="900" b="0" i="0" u="none" strike="noStrike" cap="none">
                <a:solidFill>
                  <a:schemeClr val="accent1"/>
                </a:solidFill>
                <a:latin typeface="Trebuchet MS"/>
                <a:ea typeface="Trebuchet MS"/>
                <a:cs typeface="Trebuchet MS"/>
                <a:sym typeface="Trebuchet MS"/>
              </a:defRPr>
            </a:lvl7pPr>
            <a:lvl8pPr marL="0" marR="0" lvl="7" indent="0" algn="r" rtl="0">
              <a:spcBef>
                <a:spcPts val="0"/>
              </a:spcBef>
              <a:buNone/>
              <a:defRPr sz="900" b="0" i="0" u="none" strike="noStrike" cap="none">
                <a:solidFill>
                  <a:schemeClr val="accent1"/>
                </a:solidFill>
                <a:latin typeface="Trebuchet MS"/>
                <a:ea typeface="Trebuchet MS"/>
                <a:cs typeface="Trebuchet MS"/>
                <a:sym typeface="Trebuchet MS"/>
              </a:defRPr>
            </a:lvl8pPr>
            <a:lvl9pPr marL="0" marR="0" lvl="8" indent="0" algn="r" rtl="0">
              <a:spcBef>
                <a:spcPts val="0"/>
              </a:spcBef>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hyperlink" Target="mailto:pupilabsence@haydonabbey.bucks.sch.uk"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mailto:pupilabsence@haydonabbey.bucks.sch.uk"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mailto:senco@haydonabbey.bucks.sch.uk" TargetMode="External"/><Relationship Id="rId5" Type="http://schemas.openxmlformats.org/officeDocument/2006/relationships/hyperlink" Target="mailto:Asheikh@haydonabbey.bucks.sch.uk" TargetMode="External"/><Relationship Id="rId4" Type="http://schemas.openxmlformats.org/officeDocument/2006/relationships/hyperlink" Target="mailto:office@hayonabbey.bucks.sch.uk"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accent1"/>
              </a:buClr>
              <a:buSzPts val="5400"/>
              <a:buFont typeface="Trebuchet MS"/>
              <a:buNone/>
            </a:pPr>
            <a:r>
              <a:rPr lang="en-GB"/>
              <a:t>Welcome Year 6</a:t>
            </a:r>
            <a:endParaRPr/>
          </a:p>
        </p:txBody>
      </p:sp>
      <p:sp>
        <p:nvSpPr>
          <p:cNvPr id="149" name="Google Shape;149;p1"/>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p>
            <a:pPr marL="0" lvl="0" indent="0" algn="r" rtl="0">
              <a:spcBef>
                <a:spcPts val="0"/>
              </a:spcBef>
              <a:spcAft>
                <a:spcPts val="0"/>
              </a:spcAft>
              <a:buSzPts val="1440"/>
              <a:buNone/>
            </a:pPr>
            <a:endParaRPr/>
          </a:p>
          <a:p>
            <a:pPr marL="0" lvl="0" indent="0" algn="r" rtl="0">
              <a:spcBef>
                <a:spcPts val="1000"/>
              </a:spcBef>
              <a:spcAft>
                <a:spcPts val="0"/>
              </a:spcAft>
              <a:buSzPts val="1440"/>
              <a:buNone/>
            </a:pPr>
            <a:endParaRPr/>
          </a:p>
        </p:txBody>
      </p:sp>
      <p:pic>
        <p:nvPicPr>
          <p:cNvPr id="150" name="Google Shape;150;p1"/>
          <p:cNvPicPr preferRelativeResize="0"/>
          <p:nvPr/>
        </p:nvPicPr>
        <p:blipFill rotWithShape="1">
          <a:blip r:embed="rId3">
            <a:alphaModFix/>
          </a:blip>
          <a:srcRect/>
          <a:stretch/>
        </p:blipFill>
        <p:spPr>
          <a:xfrm>
            <a:off x="2072903" y="661584"/>
            <a:ext cx="1303087" cy="154741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Welcome</a:t>
            </a:r>
            <a:endParaRPr/>
          </a:p>
        </p:txBody>
      </p:sp>
      <p:sp>
        <p:nvSpPr>
          <p:cNvPr id="156" name="Google Shape;156;p2"/>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r>
              <a:rPr lang="en-GB"/>
              <a:t>Teachers: Miss Haynes, Miss Ayers, Mrs Edwards and Miss Elwin</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a:p>
            <a:pPr marL="342900" lvl="0" indent="-251460" algn="l" rtl="0">
              <a:spcBef>
                <a:spcPts val="1000"/>
              </a:spcBef>
              <a:spcAft>
                <a:spcPts val="0"/>
              </a:spcAft>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Support staff</a:t>
            </a:r>
            <a:endParaRPr/>
          </a:p>
        </p:txBody>
      </p:sp>
      <p:sp>
        <p:nvSpPr>
          <p:cNvPr id="162" name="Google Shape;162;p3"/>
          <p:cNvSpPr txBox="1">
            <a:spLocks noGrp="1"/>
          </p:cNvSpPr>
          <p:nvPr>
            <p:ph type="body" idx="1"/>
          </p:nvPr>
        </p:nvSpPr>
        <p:spPr>
          <a:xfrm>
            <a:off x="304472" y="2018546"/>
            <a:ext cx="9487598" cy="388077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r>
              <a:rPr lang="en-GB"/>
              <a:t>Learning Support Assistants: </a:t>
            </a:r>
            <a:endParaRPr/>
          </a:p>
          <a:p>
            <a:pPr marL="0" lvl="0" indent="0" algn="l" rtl="0">
              <a:spcBef>
                <a:spcPts val="1000"/>
              </a:spcBef>
              <a:spcAft>
                <a:spcPts val="0"/>
              </a:spcAft>
              <a:buSzPts val="1440"/>
              <a:buNone/>
            </a:pPr>
            <a:r>
              <a:rPr lang="en-GB"/>
              <a:t>Mrs Moolachery</a:t>
            </a:r>
            <a:endParaRPr/>
          </a:p>
          <a:p>
            <a:pPr marL="0" lvl="0" indent="0" algn="l" rtl="0">
              <a:spcBef>
                <a:spcPts val="1000"/>
              </a:spcBef>
              <a:spcAft>
                <a:spcPts val="0"/>
              </a:spcAft>
              <a:buSzPts val="1440"/>
              <a:buNone/>
            </a:pPr>
            <a:r>
              <a:rPr lang="en-GB"/>
              <a:t>Mrs Rawling</a:t>
            </a:r>
            <a:endParaRPr/>
          </a:p>
          <a:p>
            <a:pPr marL="0" lvl="0" indent="0" algn="l" rtl="0">
              <a:spcBef>
                <a:spcPts val="1000"/>
              </a:spcBef>
              <a:spcAft>
                <a:spcPts val="0"/>
              </a:spcAft>
              <a:buSzPts val="1440"/>
              <a:buNone/>
            </a:pPr>
            <a:r>
              <a:rPr lang="en-GB"/>
              <a:t>Miss White (am)</a:t>
            </a:r>
            <a:endParaRPr/>
          </a:p>
          <a:p>
            <a:pPr marL="0" lvl="0" indent="0" algn="l" rtl="0">
              <a:spcBef>
                <a:spcPts val="1000"/>
              </a:spcBef>
              <a:spcAft>
                <a:spcPts val="0"/>
              </a:spcAft>
              <a:buSzPts val="1440"/>
              <a:buNone/>
            </a:pPr>
            <a:r>
              <a:rPr lang="en-GB"/>
              <a:t>Mrs Naughton (Cover Supervisor)</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r>
              <a:rPr lang="en-GB"/>
              <a:t>Our Learning Mentor is Mrs Lane</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r>
              <a:rPr lang="en-GB"/>
              <a:t>They support the learning experiences of all children but often have a focused role to take with individuals who need specific forms of support and guidance.</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What will our school day look like?</a:t>
            </a:r>
            <a:endParaRPr/>
          </a:p>
        </p:txBody>
      </p:sp>
      <p:sp>
        <p:nvSpPr>
          <p:cNvPr id="168" name="Google Shape;168;p4"/>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spcBef>
                <a:spcPts val="0"/>
              </a:spcBef>
              <a:spcAft>
                <a:spcPts val="0"/>
              </a:spcAft>
              <a:buSzPct val="80000"/>
              <a:buNone/>
            </a:pPr>
            <a:r>
              <a:rPr lang="en-GB"/>
              <a:t>Arrive at school prior to Registration.  School gate opens at 8:30</a:t>
            </a:r>
            <a:endParaRPr/>
          </a:p>
          <a:p>
            <a:pPr marL="0" lvl="0" indent="0" algn="l" rtl="0">
              <a:spcBef>
                <a:spcPts val="1000"/>
              </a:spcBef>
              <a:spcAft>
                <a:spcPts val="0"/>
              </a:spcAft>
              <a:buSzPct val="80000"/>
              <a:buNone/>
            </a:pPr>
            <a:endParaRPr/>
          </a:p>
          <a:p>
            <a:pPr marL="0" lvl="0" indent="0" algn="l" rtl="0">
              <a:spcBef>
                <a:spcPts val="1000"/>
              </a:spcBef>
              <a:spcAft>
                <a:spcPts val="0"/>
              </a:spcAft>
              <a:buSzPct val="80000"/>
              <a:buNone/>
            </a:pPr>
            <a:r>
              <a:rPr lang="en-GB"/>
              <a:t>8:30 to 8:45: Morning Work</a:t>
            </a:r>
            <a:endParaRPr/>
          </a:p>
          <a:p>
            <a:pPr marL="0" lvl="0" indent="0" algn="l" rtl="0">
              <a:spcBef>
                <a:spcPts val="1000"/>
              </a:spcBef>
              <a:spcAft>
                <a:spcPts val="0"/>
              </a:spcAft>
              <a:buSzPct val="80000"/>
              <a:buNone/>
            </a:pPr>
            <a:r>
              <a:rPr lang="en-GB"/>
              <a:t>8:40: Registration</a:t>
            </a:r>
            <a:endParaRPr/>
          </a:p>
          <a:p>
            <a:pPr marL="0" lvl="0" indent="0" algn="l" rtl="0">
              <a:spcBef>
                <a:spcPts val="1000"/>
              </a:spcBef>
              <a:spcAft>
                <a:spcPts val="0"/>
              </a:spcAft>
              <a:buSzPct val="80000"/>
              <a:buNone/>
            </a:pPr>
            <a:r>
              <a:rPr lang="en-GB"/>
              <a:t>8:45 Lessons begin</a:t>
            </a:r>
            <a:endParaRPr/>
          </a:p>
          <a:p>
            <a:pPr marL="0" lvl="0" indent="0" algn="l" rtl="0">
              <a:spcBef>
                <a:spcPts val="1000"/>
              </a:spcBef>
              <a:spcAft>
                <a:spcPts val="0"/>
              </a:spcAft>
              <a:buSzPct val="80000"/>
              <a:buNone/>
            </a:pPr>
            <a:endParaRPr/>
          </a:p>
          <a:p>
            <a:pPr marL="0" lvl="0" indent="0" algn="l" rtl="0">
              <a:spcBef>
                <a:spcPts val="1000"/>
              </a:spcBef>
              <a:spcAft>
                <a:spcPts val="0"/>
              </a:spcAft>
              <a:buSzPct val="80000"/>
              <a:buNone/>
            </a:pPr>
            <a:r>
              <a:rPr lang="en-GB"/>
              <a:t>10.30-10.45: Break time for toilet / healthy snack</a:t>
            </a:r>
            <a:endParaRPr/>
          </a:p>
          <a:p>
            <a:pPr marL="0" lvl="0" indent="0" algn="l" rtl="0">
              <a:spcBef>
                <a:spcPts val="1000"/>
              </a:spcBef>
              <a:spcAft>
                <a:spcPts val="0"/>
              </a:spcAft>
              <a:buSzPct val="80000"/>
              <a:buNone/>
            </a:pPr>
            <a:r>
              <a:rPr lang="en-GB"/>
              <a:t>10.45-12.15: Lesson time</a:t>
            </a:r>
            <a:endParaRPr/>
          </a:p>
          <a:p>
            <a:pPr marL="0" lvl="0" indent="0" algn="l" rtl="0">
              <a:spcBef>
                <a:spcPts val="1000"/>
              </a:spcBef>
              <a:spcAft>
                <a:spcPts val="0"/>
              </a:spcAft>
              <a:buSzPct val="80000"/>
              <a:buNone/>
            </a:pPr>
            <a:r>
              <a:rPr lang="en-GB"/>
              <a:t>12.15-1.15: Lunch</a:t>
            </a:r>
            <a:endParaRPr/>
          </a:p>
          <a:p>
            <a:pPr marL="0" lvl="0" indent="0" algn="l" rtl="0">
              <a:spcBef>
                <a:spcPts val="1000"/>
              </a:spcBef>
              <a:spcAft>
                <a:spcPts val="0"/>
              </a:spcAft>
              <a:buSzPct val="80000"/>
              <a:buNone/>
            </a:pPr>
            <a:r>
              <a:rPr lang="en-GB"/>
              <a:t>1.15-3.00: Lesson time</a:t>
            </a:r>
            <a:endParaRPr/>
          </a:p>
          <a:p>
            <a:pPr marL="0" lvl="0" indent="0" algn="l" rtl="0">
              <a:spcBef>
                <a:spcPts val="1000"/>
              </a:spcBef>
              <a:spcAft>
                <a:spcPts val="0"/>
              </a:spcAft>
              <a:buSzPct val="80000"/>
              <a:buNone/>
            </a:pPr>
            <a:r>
              <a:rPr lang="en-GB"/>
              <a:t>3:00: Home time</a:t>
            </a:r>
            <a:endParaRPr/>
          </a:p>
          <a:p>
            <a:pPr marL="342900" lvl="0" indent="-258318" algn="l" rtl="0">
              <a:spcBef>
                <a:spcPts val="1000"/>
              </a:spcBef>
              <a:spcAft>
                <a:spcPts val="0"/>
              </a:spcAft>
              <a:buSzPct val="800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5"/>
          <p:cNvSpPr txBox="1">
            <a:spLocks noGrp="1"/>
          </p:cNvSpPr>
          <p:nvPr>
            <p:ph type="title"/>
          </p:nvPr>
        </p:nvSpPr>
        <p:spPr>
          <a:xfrm>
            <a:off x="581920" y="220071"/>
            <a:ext cx="7910073" cy="1073991"/>
          </a:xfrm>
          <a:prstGeom prst="rect">
            <a:avLst/>
          </a:prstGeom>
          <a:noFill/>
          <a:ln>
            <a:noFill/>
          </a:ln>
        </p:spPr>
        <p:txBody>
          <a:bodyPr spcFirstLastPara="1" wrap="square" lIns="91425" tIns="45700" rIns="91425" bIns="45700" anchor="t" anchorCtr="0">
            <a:normAutofit fontScale="90000"/>
          </a:bodyPr>
          <a:lstStyle/>
          <a:p>
            <a:pPr marL="0" lvl="0" indent="0" algn="l" rtl="0">
              <a:spcBef>
                <a:spcPts val="0"/>
              </a:spcBef>
              <a:spcAft>
                <a:spcPts val="0"/>
              </a:spcAft>
              <a:buClr>
                <a:schemeClr val="accent1"/>
              </a:buClr>
              <a:buSzPct val="100000"/>
              <a:buFont typeface="Trebuchet MS"/>
              <a:buNone/>
            </a:pPr>
            <a:r>
              <a:rPr lang="en-GB"/>
              <a:t>Some of the areas of learning </a:t>
            </a:r>
            <a:br>
              <a:rPr lang="en-GB"/>
            </a:br>
            <a:r>
              <a:rPr lang="en-GB"/>
              <a:t>in Year 6</a:t>
            </a:r>
            <a:endParaRPr/>
          </a:p>
        </p:txBody>
      </p:sp>
      <p:sp>
        <p:nvSpPr>
          <p:cNvPr id="174" name="Google Shape;174;p5"/>
          <p:cNvSpPr txBox="1">
            <a:spLocks noGrp="1"/>
          </p:cNvSpPr>
          <p:nvPr>
            <p:ph type="body" idx="1"/>
          </p:nvPr>
        </p:nvSpPr>
        <p:spPr>
          <a:xfrm>
            <a:off x="241720" y="1488614"/>
            <a:ext cx="4446821" cy="353943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280"/>
              <a:buNone/>
            </a:pPr>
            <a:r>
              <a:rPr lang="en-GB" sz="1600">
                <a:solidFill>
                  <a:schemeClr val="dk1"/>
                </a:solidFill>
              </a:rPr>
              <a:t>Autumn Term 1:</a:t>
            </a:r>
            <a:endParaRPr/>
          </a:p>
          <a:p>
            <a:pPr marL="0" lvl="0" indent="0" algn="l" rtl="0">
              <a:spcBef>
                <a:spcPts val="1000"/>
              </a:spcBef>
              <a:spcAft>
                <a:spcPts val="0"/>
              </a:spcAft>
              <a:buSzPts val="1280"/>
              <a:buNone/>
            </a:pPr>
            <a:r>
              <a:rPr lang="en-GB" sz="1600">
                <a:solidFill>
                  <a:schemeClr val="dk1"/>
                </a:solidFill>
              </a:rPr>
              <a:t>History: What was the impact of World War 2 on the people on Britain?</a:t>
            </a:r>
            <a:endParaRPr/>
          </a:p>
          <a:p>
            <a:pPr marL="0" lvl="0" indent="0" algn="l" rtl="0">
              <a:spcBef>
                <a:spcPts val="1000"/>
              </a:spcBef>
              <a:spcAft>
                <a:spcPts val="0"/>
              </a:spcAft>
              <a:buSzPts val="1280"/>
              <a:buNone/>
            </a:pPr>
            <a:r>
              <a:rPr lang="en-GB" sz="1600">
                <a:solidFill>
                  <a:schemeClr val="dk1"/>
                </a:solidFill>
              </a:rPr>
              <a:t>Science: Evolution and inheritance</a:t>
            </a:r>
            <a:endParaRPr/>
          </a:p>
          <a:p>
            <a:pPr marL="0" lvl="0" indent="0" algn="l" rtl="0">
              <a:spcBef>
                <a:spcPts val="1000"/>
              </a:spcBef>
              <a:spcAft>
                <a:spcPts val="0"/>
              </a:spcAft>
              <a:buSzPts val="1280"/>
              <a:buNone/>
            </a:pPr>
            <a:endParaRPr sz="1600">
              <a:solidFill>
                <a:schemeClr val="dk1"/>
              </a:solidFill>
            </a:endParaRPr>
          </a:p>
          <a:p>
            <a:pPr marL="0" lvl="0" indent="0" algn="l" rtl="0">
              <a:spcBef>
                <a:spcPts val="1000"/>
              </a:spcBef>
              <a:spcAft>
                <a:spcPts val="0"/>
              </a:spcAft>
              <a:buSzPts val="1280"/>
              <a:buNone/>
            </a:pPr>
            <a:r>
              <a:rPr lang="en-GB" sz="1600">
                <a:solidFill>
                  <a:schemeClr val="dk1"/>
                </a:solidFill>
              </a:rPr>
              <a:t>Autumn Term 2:</a:t>
            </a:r>
            <a:endParaRPr/>
          </a:p>
          <a:p>
            <a:pPr marL="0" lvl="0" indent="0" algn="l" rtl="0">
              <a:spcBef>
                <a:spcPts val="1000"/>
              </a:spcBef>
              <a:spcAft>
                <a:spcPts val="0"/>
              </a:spcAft>
              <a:buSzPts val="1280"/>
              <a:buNone/>
            </a:pPr>
            <a:r>
              <a:rPr lang="en-GB" sz="1600">
                <a:solidFill>
                  <a:schemeClr val="dk1"/>
                </a:solidFill>
              </a:rPr>
              <a:t>History: What was the impact of World War 2 on the people on Britain?</a:t>
            </a:r>
            <a:endParaRPr/>
          </a:p>
          <a:p>
            <a:pPr marL="0" lvl="0" indent="0" algn="l" rtl="0">
              <a:spcBef>
                <a:spcPts val="1000"/>
              </a:spcBef>
              <a:spcAft>
                <a:spcPts val="0"/>
              </a:spcAft>
              <a:buSzPts val="1280"/>
              <a:buNone/>
            </a:pPr>
            <a:r>
              <a:rPr lang="en-GB" sz="1600">
                <a:solidFill>
                  <a:schemeClr val="dk1"/>
                </a:solidFill>
              </a:rPr>
              <a:t>Science: Light and reflection</a:t>
            </a:r>
            <a:endParaRPr/>
          </a:p>
          <a:p>
            <a:pPr marL="0" lvl="0" indent="0" algn="l" rtl="0">
              <a:spcBef>
                <a:spcPts val="1000"/>
              </a:spcBef>
              <a:spcAft>
                <a:spcPts val="0"/>
              </a:spcAft>
              <a:buSzPts val="1280"/>
              <a:buNone/>
            </a:pPr>
            <a:endParaRPr sz="1600">
              <a:solidFill>
                <a:schemeClr val="dk1"/>
              </a:solidFill>
            </a:endParaRPr>
          </a:p>
          <a:p>
            <a:pPr marL="0" lvl="0" indent="0" algn="l" rtl="0">
              <a:spcBef>
                <a:spcPts val="1000"/>
              </a:spcBef>
              <a:spcAft>
                <a:spcPts val="0"/>
              </a:spcAft>
              <a:buSzPts val="1280"/>
              <a:buNone/>
            </a:pPr>
            <a:r>
              <a:rPr lang="en-GB" sz="1600">
                <a:solidFill>
                  <a:schemeClr val="dk1"/>
                </a:solidFill>
              </a:rPr>
              <a:t>Spring Term 1:</a:t>
            </a:r>
            <a:endParaRPr/>
          </a:p>
          <a:p>
            <a:pPr marL="0" lvl="0" indent="0" algn="l" rtl="0">
              <a:spcBef>
                <a:spcPts val="1000"/>
              </a:spcBef>
              <a:spcAft>
                <a:spcPts val="0"/>
              </a:spcAft>
              <a:buSzPts val="1280"/>
              <a:buNone/>
            </a:pPr>
            <a:r>
              <a:rPr lang="en-GB" sz="1600">
                <a:solidFill>
                  <a:schemeClr val="dk1"/>
                </a:solidFill>
              </a:rPr>
              <a:t>Geography: Where does our energy come from?</a:t>
            </a:r>
            <a:endParaRPr/>
          </a:p>
          <a:p>
            <a:pPr marL="0" lvl="0" indent="0" algn="l" rtl="0">
              <a:spcBef>
                <a:spcPts val="1000"/>
              </a:spcBef>
              <a:spcAft>
                <a:spcPts val="0"/>
              </a:spcAft>
              <a:buSzPts val="1280"/>
              <a:buNone/>
            </a:pPr>
            <a:r>
              <a:rPr lang="en-GB" sz="1600">
                <a:solidFill>
                  <a:schemeClr val="dk1"/>
                </a:solidFill>
              </a:rPr>
              <a:t>Science: Classifying big and small</a:t>
            </a:r>
            <a:endParaRPr/>
          </a:p>
          <a:p>
            <a:pPr marL="0" lvl="0" indent="0" algn="l" rtl="0">
              <a:spcBef>
                <a:spcPts val="1000"/>
              </a:spcBef>
              <a:spcAft>
                <a:spcPts val="0"/>
              </a:spcAft>
              <a:buSzPts val="800"/>
              <a:buNone/>
            </a:pPr>
            <a:endParaRPr sz="1000">
              <a:solidFill>
                <a:schemeClr val="dk1"/>
              </a:solidFill>
            </a:endParaRPr>
          </a:p>
        </p:txBody>
      </p:sp>
      <p:sp>
        <p:nvSpPr>
          <p:cNvPr id="175" name="Google Shape;175;p5"/>
          <p:cNvSpPr/>
          <p:nvPr/>
        </p:nvSpPr>
        <p:spPr>
          <a:xfrm>
            <a:off x="5226423" y="1363450"/>
            <a:ext cx="5253318" cy="281942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600" b="0" i="0" u="none" strike="noStrike" cap="none">
                <a:solidFill>
                  <a:schemeClr val="dk1"/>
                </a:solidFill>
                <a:latin typeface="Trebuchet MS"/>
                <a:ea typeface="Trebuchet MS"/>
                <a:cs typeface="Trebuchet MS"/>
                <a:sym typeface="Trebuchet MS"/>
              </a:rPr>
              <a:t>Spring Term 2: Why does population change?</a:t>
            </a:r>
            <a:endParaRPr/>
          </a:p>
          <a:p>
            <a:pPr marL="0" marR="0" lvl="0" indent="0" algn="l" rtl="0">
              <a:lnSpc>
                <a:spcPct val="150000"/>
              </a:lnSpc>
              <a:spcBef>
                <a:spcPts val="0"/>
              </a:spcBef>
              <a:spcAft>
                <a:spcPts val="0"/>
              </a:spcAft>
              <a:buNone/>
            </a:pPr>
            <a:r>
              <a:rPr lang="en-GB" sz="1600" b="0" i="0" u="none" strike="noStrike" cap="none">
                <a:solidFill>
                  <a:schemeClr val="dk1"/>
                </a:solidFill>
                <a:latin typeface="Trebuchet MS"/>
                <a:ea typeface="Trebuchet MS"/>
                <a:cs typeface="Trebuchet MS"/>
                <a:sym typeface="Trebuchet MS"/>
              </a:rPr>
              <a:t>Geography: Science: Circuits, batteries and switches</a:t>
            </a:r>
            <a:endParaRPr/>
          </a:p>
          <a:p>
            <a:pPr marL="0" marR="0" lvl="0" indent="0" algn="l" rtl="0">
              <a:lnSpc>
                <a:spcPct val="150000"/>
              </a:lnSpc>
              <a:spcBef>
                <a:spcPts val="0"/>
              </a:spcBef>
              <a:spcAft>
                <a:spcPts val="0"/>
              </a:spcAft>
              <a:buNone/>
            </a:pPr>
            <a:endParaRPr sz="1600" b="0" i="0" u="none" strike="noStrike" cap="none">
              <a:solidFill>
                <a:schemeClr val="dk1"/>
              </a:solidFill>
              <a:latin typeface="Trebuchet MS"/>
              <a:ea typeface="Trebuchet MS"/>
              <a:cs typeface="Trebuchet MS"/>
              <a:sym typeface="Trebuchet MS"/>
            </a:endParaRPr>
          </a:p>
          <a:p>
            <a:pPr marL="0" marR="0" lvl="0" indent="0" algn="l" rtl="0">
              <a:lnSpc>
                <a:spcPct val="150000"/>
              </a:lnSpc>
              <a:spcBef>
                <a:spcPts val="0"/>
              </a:spcBef>
              <a:spcAft>
                <a:spcPts val="0"/>
              </a:spcAft>
              <a:buNone/>
            </a:pPr>
            <a:r>
              <a:rPr lang="en-GB" sz="1600" b="0" i="0" u="none" strike="noStrike" cap="none">
                <a:solidFill>
                  <a:schemeClr val="dk1"/>
                </a:solidFill>
                <a:latin typeface="Trebuchet MS"/>
                <a:ea typeface="Trebuchet MS"/>
                <a:cs typeface="Trebuchet MS"/>
                <a:sym typeface="Trebuchet MS"/>
              </a:rPr>
              <a:t>Summer Term:</a:t>
            </a:r>
            <a:endParaRPr/>
          </a:p>
          <a:p>
            <a:pPr marL="0" marR="0" lvl="0" indent="0" algn="l" rtl="0">
              <a:lnSpc>
                <a:spcPct val="150000"/>
              </a:lnSpc>
              <a:spcBef>
                <a:spcPts val="0"/>
              </a:spcBef>
              <a:spcAft>
                <a:spcPts val="0"/>
              </a:spcAft>
              <a:buNone/>
            </a:pPr>
            <a:r>
              <a:rPr lang="en-GB" sz="1600" b="0" i="0" u="none" strike="noStrike" cap="none">
                <a:solidFill>
                  <a:schemeClr val="dk1"/>
                </a:solidFill>
                <a:latin typeface="Trebuchet MS"/>
                <a:ea typeface="Trebuchet MS"/>
                <a:cs typeface="Trebuchet MS"/>
                <a:sym typeface="Trebuchet MS"/>
              </a:rPr>
              <a:t>History: The Sikh Empire</a:t>
            </a:r>
            <a:endParaRPr/>
          </a:p>
          <a:p>
            <a:pPr marL="0" marR="0" lvl="0" indent="0" algn="l" rtl="0">
              <a:lnSpc>
                <a:spcPct val="150000"/>
              </a:lnSpc>
              <a:spcBef>
                <a:spcPts val="0"/>
              </a:spcBef>
              <a:spcAft>
                <a:spcPts val="0"/>
              </a:spcAft>
              <a:buNone/>
            </a:pPr>
            <a:r>
              <a:rPr lang="en-GB" sz="1600" b="0" i="0" u="none" strike="noStrike" cap="none">
                <a:solidFill>
                  <a:schemeClr val="dk1"/>
                </a:solidFill>
                <a:latin typeface="Trebuchet MS"/>
                <a:ea typeface="Trebuchet MS"/>
                <a:cs typeface="Trebuchet MS"/>
                <a:sym typeface="Trebuchet MS"/>
              </a:rPr>
              <a:t>Science: Circulation and health</a:t>
            </a:r>
            <a:endParaRPr/>
          </a:p>
          <a:p>
            <a:pPr marL="0" marR="0" lvl="0" indent="0" algn="l" rtl="0">
              <a:lnSpc>
                <a:spcPct val="150000"/>
              </a:lnSpc>
              <a:spcBef>
                <a:spcPts val="0"/>
              </a:spcBef>
              <a:spcAft>
                <a:spcPts val="0"/>
              </a:spcAft>
              <a:buNone/>
            </a:pPr>
            <a:endParaRPr sz="1600" b="0" i="0" u="none" strike="noStrike" cap="none">
              <a:solidFill>
                <a:schemeClr val="dk1"/>
              </a:solidFill>
              <a:latin typeface="Trebuchet MS"/>
              <a:ea typeface="Trebuchet MS"/>
              <a:cs typeface="Trebuchet MS"/>
              <a:sym typeface="Trebuchet MS"/>
            </a:endParaRPr>
          </a:p>
          <a:p>
            <a:pPr marL="0" marR="0" lvl="0" indent="0" algn="l" rtl="0">
              <a:lnSpc>
                <a:spcPct val="150000"/>
              </a:lnSpc>
              <a:spcBef>
                <a:spcPts val="0"/>
              </a:spcBef>
              <a:spcAft>
                <a:spcPts val="0"/>
              </a:spcAft>
              <a:buNone/>
            </a:pPr>
            <a:endParaRPr sz="700" b="0" i="0" u="none" strike="noStrike" cap="none">
              <a:solidFill>
                <a:schemeClr val="dk1"/>
              </a:solidFill>
              <a:latin typeface="Trebuchet MS"/>
              <a:ea typeface="Trebuchet MS"/>
              <a:cs typeface="Trebuchet MS"/>
              <a:sym typeface="Trebuchet MS"/>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PSHE</a:t>
            </a:r>
            <a:endParaRPr/>
          </a:p>
        </p:txBody>
      </p:sp>
      <p:pic>
        <p:nvPicPr>
          <p:cNvPr id="181" name="Google Shape;181;p6"/>
          <p:cNvPicPr preferRelativeResize="0"/>
          <p:nvPr/>
        </p:nvPicPr>
        <p:blipFill rotWithShape="1">
          <a:blip r:embed="rId3">
            <a:alphaModFix/>
          </a:blip>
          <a:srcRect/>
          <a:stretch/>
        </p:blipFill>
        <p:spPr>
          <a:xfrm>
            <a:off x="6096000" y="0"/>
            <a:ext cx="4850780" cy="6858000"/>
          </a:xfrm>
          <a:prstGeom prst="rect">
            <a:avLst/>
          </a:prstGeom>
          <a:noFill/>
          <a:ln>
            <a:noFill/>
          </a:ln>
        </p:spPr>
      </p:pic>
      <p:sp>
        <p:nvSpPr>
          <p:cNvPr id="182" name="Google Shape;182;p6"/>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As a school, we have bought into a new</a:t>
            </a:r>
            <a:endParaRPr/>
          </a:p>
          <a:p>
            <a:pPr marL="137160" lvl="0" indent="0" algn="l" rtl="0">
              <a:spcBef>
                <a:spcPts val="1000"/>
              </a:spcBef>
              <a:spcAft>
                <a:spcPts val="0"/>
              </a:spcAft>
              <a:buSzPts val="1440"/>
              <a:buNone/>
            </a:pPr>
            <a:r>
              <a:rPr lang="en-GB"/>
              <a:t>PSHE programme backed by the NHS.</a:t>
            </a:r>
            <a:endParaRPr/>
          </a:p>
          <a:p>
            <a:pPr marL="137160" lvl="0" indent="0" algn="l" rtl="0">
              <a:spcBef>
                <a:spcPts val="1000"/>
              </a:spcBef>
              <a:spcAft>
                <a:spcPts val="0"/>
              </a:spcAft>
              <a:buSzPts val="1440"/>
              <a:buNone/>
            </a:pPr>
            <a:r>
              <a:rPr lang="en-GB"/>
              <a:t>This programme is called myHappymind.</a:t>
            </a:r>
            <a:endParaRPr/>
          </a:p>
          <a:p>
            <a:pPr marL="137160" lvl="0" indent="0" algn="l" rtl="0">
              <a:spcBef>
                <a:spcPts val="1000"/>
              </a:spcBef>
              <a:spcAft>
                <a:spcPts val="0"/>
              </a:spcAft>
              <a:buSzPts val="1440"/>
              <a:buNone/>
            </a:pPr>
            <a:r>
              <a:rPr lang="en-GB"/>
              <a:t>Running alongside the in school lessons, a parent </a:t>
            </a:r>
            <a:endParaRPr/>
          </a:p>
          <a:p>
            <a:pPr marL="137160" lvl="0" indent="0" algn="l" rtl="0">
              <a:spcBef>
                <a:spcPts val="1000"/>
              </a:spcBef>
              <a:spcAft>
                <a:spcPts val="0"/>
              </a:spcAft>
              <a:buSzPts val="1440"/>
              <a:buNone/>
            </a:pPr>
            <a:r>
              <a:rPr lang="en-GB"/>
              <a:t>app is available that helps you support your child.</a:t>
            </a:r>
            <a:endParaRPr/>
          </a:p>
          <a:p>
            <a:pPr marL="137160" lvl="0" indent="0" algn="l" rtl="0">
              <a:spcBef>
                <a:spcPts val="1000"/>
              </a:spcBef>
              <a:spcAft>
                <a:spcPts val="0"/>
              </a:spcAft>
              <a:buSzPts val="144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7"/>
          <p:cNvPicPr preferRelativeResize="0"/>
          <p:nvPr/>
        </p:nvPicPr>
        <p:blipFill rotWithShape="1">
          <a:blip r:embed="rId3">
            <a:alphaModFix/>
          </a:blip>
          <a:srcRect/>
          <a:stretch/>
        </p:blipFill>
        <p:spPr>
          <a:xfrm>
            <a:off x="4658599" y="126546"/>
            <a:ext cx="5076825" cy="6343650"/>
          </a:xfrm>
          <a:prstGeom prst="rect">
            <a:avLst/>
          </a:prstGeom>
          <a:noFill/>
          <a:ln>
            <a:noFill/>
          </a:ln>
        </p:spPr>
      </p:pic>
      <p:sp>
        <p:nvSpPr>
          <p:cNvPr id="188" name="Google Shape;188;p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PSHE</a:t>
            </a:r>
            <a:endParaRPr/>
          </a:p>
        </p:txBody>
      </p:sp>
      <p:sp>
        <p:nvSpPr>
          <p:cNvPr id="189" name="Google Shape;189;p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QR code.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8"/>
          <p:cNvSpPr txBox="1">
            <a:spLocks noGrp="1"/>
          </p:cNvSpPr>
          <p:nvPr>
            <p:ph type="title"/>
          </p:nvPr>
        </p:nvSpPr>
        <p:spPr>
          <a:xfrm>
            <a:off x="581920" y="220071"/>
            <a:ext cx="9260868" cy="1073991"/>
          </a:xfrm>
          <a:prstGeom prst="rect">
            <a:avLst/>
          </a:prstGeom>
          <a:noFill/>
          <a:ln>
            <a:noFill/>
          </a:ln>
        </p:spPr>
        <p:txBody>
          <a:bodyPr spcFirstLastPara="1" wrap="square" lIns="91425" tIns="45700" rIns="91425" bIns="45700" anchor="t" anchorCtr="0">
            <a:normAutofit fontScale="90000"/>
          </a:bodyPr>
          <a:lstStyle/>
          <a:p>
            <a:pPr marL="0" lvl="0" indent="0" algn="l" rtl="0">
              <a:spcBef>
                <a:spcPts val="0"/>
              </a:spcBef>
              <a:spcAft>
                <a:spcPts val="0"/>
              </a:spcAft>
              <a:buClr>
                <a:schemeClr val="accent1"/>
              </a:buClr>
              <a:buSzPct val="100000"/>
              <a:buFont typeface="Trebuchet MS"/>
              <a:buNone/>
            </a:pPr>
            <a:r>
              <a:rPr lang="en-GB"/>
              <a:t>Some of the areas of learning </a:t>
            </a:r>
            <a:br>
              <a:rPr lang="en-GB"/>
            </a:br>
            <a:r>
              <a:rPr lang="en-GB"/>
              <a:t>in Year 6</a:t>
            </a:r>
            <a:endParaRPr/>
          </a:p>
        </p:txBody>
      </p:sp>
      <p:sp>
        <p:nvSpPr>
          <p:cNvPr id="195" name="Google Shape;195;p8"/>
          <p:cNvSpPr txBox="1">
            <a:spLocks noGrp="1"/>
          </p:cNvSpPr>
          <p:nvPr>
            <p:ph type="body" idx="1"/>
          </p:nvPr>
        </p:nvSpPr>
        <p:spPr>
          <a:xfrm>
            <a:off x="241720" y="1488614"/>
            <a:ext cx="10381456" cy="353943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2560"/>
              <a:buNone/>
            </a:pPr>
            <a:r>
              <a:rPr lang="en-GB" sz="3200">
                <a:solidFill>
                  <a:schemeClr val="dk1"/>
                </a:solidFill>
              </a:rPr>
              <a:t>Holdenby House Trip: Wednesday 25</a:t>
            </a:r>
            <a:r>
              <a:rPr lang="en-GB" sz="3200" baseline="30000">
                <a:solidFill>
                  <a:schemeClr val="dk1"/>
                </a:solidFill>
              </a:rPr>
              <a:t>th</a:t>
            </a:r>
            <a:r>
              <a:rPr lang="en-GB" sz="3200">
                <a:solidFill>
                  <a:schemeClr val="dk1"/>
                </a:solidFill>
              </a:rPr>
              <a:t> November 2027</a:t>
            </a:r>
            <a:endParaRPr/>
          </a:p>
          <a:p>
            <a:pPr marL="0" lvl="0" indent="0" algn="l" rtl="0">
              <a:spcBef>
                <a:spcPts val="1000"/>
              </a:spcBef>
              <a:spcAft>
                <a:spcPts val="0"/>
              </a:spcAft>
              <a:buSzPts val="2560"/>
              <a:buNone/>
            </a:pPr>
            <a:endParaRPr sz="3200">
              <a:solidFill>
                <a:schemeClr val="dk1"/>
              </a:solidFill>
            </a:endParaRPr>
          </a:p>
          <a:p>
            <a:pPr marL="0" lvl="0" indent="0" algn="l" rtl="0">
              <a:spcBef>
                <a:spcPts val="1000"/>
              </a:spcBef>
              <a:spcAft>
                <a:spcPts val="0"/>
              </a:spcAft>
              <a:buSzPts val="2560"/>
              <a:buNone/>
            </a:pPr>
            <a:r>
              <a:rPr lang="en-GB" sz="3200">
                <a:solidFill>
                  <a:schemeClr val="dk1"/>
                </a:solidFill>
              </a:rPr>
              <a:t>SATs week: Monday 10</a:t>
            </a:r>
            <a:r>
              <a:rPr lang="en-GB" sz="3200" baseline="30000">
                <a:solidFill>
                  <a:schemeClr val="dk1"/>
                </a:solidFill>
              </a:rPr>
              <a:t>th</a:t>
            </a:r>
            <a:r>
              <a:rPr lang="en-GB" sz="3200">
                <a:solidFill>
                  <a:schemeClr val="dk1"/>
                </a:solidFill>
              </a:rPr>
              <a:t> – Thursday 13</a:t>
            </a:r>
            <a:r>
              <a:rPr lang="en-GB" sz="3200" baseline="30000">
                <a:solidFill>
                  <a:schemeClr val="dk1"/>
                </a:solidFill>
              </a:rPr>
              <a:t>th</a:t>
            </a:r>
            <a:r>
              <a:rPr lang="en-GB" sz="3200">
                <a:solidFill>
                  <a:schemeClr val="dk1"/>
                </a:solidFill>
              </a:rPr>
              <a:t> May 2027</a:t>
            </a:r>
            <a:endParaRPr/>
          </a:p>
          <a:p>
            <a:pPr marL="0" lvl="0" indent="0" algn="l" rtl="0">
              <a:spcBef>
                <a:spcPts val="1000"/>
              </a:spcBef>
              <a:spcAft>
                <a:spcPts val="0"/>
              </a:spcAft>
              <a:buSzPts val="800"/>
              <a:buNone/>
            </a:pPr>
            <a:endParaRPr sz="1000">
              <a:solidFill>
                <a:schemeClr val="dk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What are the uniform expectations?</a:t>
            </a:r>
            <a:endParaRPr/>
          </a:p>
        </p:txBody>
      </p:sp>
      <p:sp>
        <p:nvSpPr>
          <p:cNvPr id="202" name="Google Shape;202;p9"/>
          <p:cNvSpPr txBox="1"/>
          <p:nvPr/>
        </p:nvSpPr>
        <p:spPr>
          <a:xfrm>
            <a:off x="677334" y="1496853"/>
            <a:ext cx="8596668" cy="4345727"/>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accent1"/>
              </a:buClr>
              <a:buSzPts val="1440"/>
              <a:buFont typeface="Noto Sans Symbols"/>
              <a:buNone/>
            </a:pPr>
            <a:r>
              <a:rPr lang="en-GB" sz="1800" b="0" i="0" u="none" strike="noStrike" cap="none">
                <a:solidFill>
                  <a:srgbClr val="3F3F3F"/>
                </a:solidFill>
                <a:latin typeface="Trebuchet MS"/>
                <a:ea typeface="Trebuchet MS"/>
                <a:cs typeface="Trebuchet MS"/>
                <a:sym typeface="Trebuchet MS"/>
              </a:rPr>
              <a:t>All pupils must wear the full and correct Haydon Abbey school uniform. We have two uniforms; a standard unifom and a PE uniform for PE days. </a:t>
            </a:r>
            <a:endParaRPr/>
          </a:p>
          <a:p>
            <a:pPr marL="0" marR="0" lvl="0" indent="0" algn="l" rtl="0">
              <a:spcBef>
                <a:spcPts val="1000"/>
              </a:spcBef>
              <a:spcAft>
                <a:spcPts val="0"/>
              </a:spcAft>
              <a:buClr>
                <a:schemeClr val="accent1"/>
              </a:buClr>
              <a:buSzPts val="1440"/>
              <a:buFont typeface="Noto Sans Symbols"/>
              <a:buNone/>
            </a:pPr>
            <a:endParaRPr sz="1800" b="0" i="0" u="none" strike="noStrike" cap="none">
              <a:solidFill>
                <a:srgbClr val="3F3F3F"/>
              </a:solidFill>
              <a:latin typeface="Trebuchet MS"/>
              <a:ea typeface="Trebuchet MS"/>
              <a:cs typeface="Trebuchet MS"/>
              <a:sym typeface="Trebuchet MS"/>
            </a:endParaRPr>
          </a:p>
          <a:p>
            <a:pPr marL="0" marR="0" lvl="0" indent="0" algn="l" rtl="0">
              <a:spcBef>
                <a:spcPts val="1000"/>
              </a:spcBef>
              <a:spcAft>
                <a:spcPts val="0"/>
              </a:spcAft>
              <a:buClr>
                <a:schemeClr val="accent1"/>
              </a:buClr>
              <a:buSzPts val="1440"/>
              <a:buFont typeface="Noto Sans Symbols"/>
              <a:buNone/>
            </a:pPr>
            <a:r>
              <a:rPr lang="en-GB" sz="1800" b="0" i="0" u="none" strike="noStrike" cap="none">
                <a:solidFill>
                  <a:srgbClr val="3F3F3F"/>
                </a:solidFill>
                <a:latin typeface="Trebuchet MS"/>
                <a:ea typeface="Trebuchet MS"/>
                <a:cs typeface="Trebuchet MS"/>
                <a:sym typeface="Trebuchet MS"/>
              </a:rPr>
              <a:t>Please label all items with your child’s name. </a:t>
            </a:r>
            <a:endParaRPr/>
          </a:p>
          <a:p>
            <a:pPr marL="0" marR="0" lvl="0" indent="0" algn="l" rtl="0">
              <a:spcBef>
                <a:spcPts val="1000"/>
              </a:spcBef>
              <a:spcAft>
                <a:spcPts val="0"/>
              </a:spcAft>
              <a:buClr>
                <a:schemeClr val="accent1"/>
              </a:buClr>
              <a:buSzPts val="1440"/>
              <a:buFont typeface="Noto Sans Symbols"/>
              <a:buNone/>
            </a:pPr>
            <a:endParaRPr sz="1800" b="0" i="0" u="none" strike="noStrike" cap="none">
              <a:solidFill>
                <a:srgbClr val="3F3F3F"/>
              </a:solidFill>
              <a:latin typeface="Trebuchet MS"/>
              <a:ea typeface="Trebuchet MS"/>
              <a:cs typeface="Trebuchet MS"/>
              <a:sym typeface="Trebuchet MS"/>
            </a:endParaRPr>
          </a:p>
          <a:p>
            <a:pPr marL="0" marR="0" lvl="0" indent="0" algn="l" rtl="0">
              <a:spcBef>
                <a:spcPts val="1000"/>
              </a:spcBef>
              <a:spcAft>
                <a:spcPts val="0"/>
              </a:spcAft>
              <a:buClr>
                <a:schemeClr val="accent1"/>
              </a:buClr>
              <a:buSzPts val="1440"/>
              <a:buFont typeface="Noto Sans Symbols"/>
              <a:buNone/>
            </a:pPr>
            <a:r>
              <a:rPr lang="en-GB" sz="1800" b="0" i="0" u="none" strike="noStrike" cap="none">
                <a:solidFill>
                  <a:srgbClr val="3F3F3F"/>
                </a:solidFill>
                <a:latin typeface="Trebuchet MS"/>
                <a:ea typeface="Trebuchet MS"/>
                <a:cs typeface="Trebuchet MS"/>
                <a:sym typeface="Trebuchet MS"/>
              </a:rPr>
              <a:t>- Dark grey skirt, pinafore dress or long dark grey school trousers</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A white, button-up shirt with a collar </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Haydon Abbey jumper/cardigan</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Kameez (optional) - dark grey</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Hijab - one piece - royal blue, if worn </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Haydon Abbey Fleece (outdoor wear - optional)</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White or grey socks</a:t>
            </a:r>
            <a:br>
              <a:rPr lang="en-GB" sz="1800" b="0" i="0" u="none" strike="noStrike" cap="none">
                <a:solidFill>
                  <a:srgbClr val="3F3F3F"/>
                </a:solidFill>
                <a:latin typeface="Trebuchet MS"/>
                <a:ea typeface="Trebuchet MS"/>
                <a:cs typeface="Trebuchet MS"/>
                <a:sym typeface="Trebuchet MS"/>
              </a:rPr>
            </a:br>
            <a:r>
              <a:rPr lang="en-GB" sz="1800" b="0" i="0" u="none" strike="noStrike" cap="none">
                <a:solidFill>
                  <a:srgbClr val="3F3F3F"/>
                </a:solidFill>
                <a:latin typeface="Trebuchet MS"/>
                <a:ea typeface="Trebuchet MS"/>
                <a:cs typeface="Trebuchet MS"/>
                <a:sym typeface="Trebuchet MS"/>
              </a:rPr>
              <a:t>- Black shoes only - high heels and boots are not permitted</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What are the P.E uniform expectations?</a:t>
            </a:r>
            <a:endParaRPr/>
          </a:p>
        </p:txBody>
      </p:sp>
      <p:sp>
        <p:nvSpPr>
          <p:cNvPr id="209" name="Google Shape;209;p10"/>
          <p:cNvSpPr txBox="1"/>
          <p:nvPr/>
        </p:nvSpPr>
        <p:spPr>
          <a:xfrm>
            <a:off x="677334" y="1041440"/>
            <a:ext cx="8596668" cy="980209"/>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accent1"/>
              </a:buClr>
              <a:buSzPts val="3600"/>
              <a:buFont typeface="Trebuchet MS"/>
              <a:buNone/>
            </a:pPr>
            <a:endParaRPr sz="3600" b="0" i="0" u="none" strike="noStrike" cap="none">
              <a:solidFill>
                <a:schemeClr val="accent1"/>
              </a:solidFill>
              <a:latin typeface="Trebuchet MS"/>
              <a:ea typeface="Trebuchet MS"/>
              <a:cs typeface="Trebuchet MS"/>
              <a:sym typeface="Trebuchet MS"/>
            </a:endParaRPr>
          </a:p>
        </p:txBody>
      </p:sp>
      <p:sp>
        <p:nvSpPr>
          <p:cNvPr id="210" name="Google Shape;210;p10"/>
          <p:cNvSpPr txBox="1">
            <a:spLocks noGrp="1"/>
          </p:cNvSpPr>
          <p:nvPr>
            <p:ph type="body" idx="1"/>
          </p:nvPr>
        </p:nvSpPr>
        <p:spPr>
          <a:xfrm>
            <a:off x="677334" y="2021649"/>
            <a:ext cx="8596668" cy="388077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r>
              <a:rPr lang="en-GB"/>
              <a:t>To be worn on PE days only and in the event of extreme hot weather when notified. </a:t>
            </a:r>
            <a:endParaRPr/>
          </a:p>
          <a:p>
            <a:pPr marL="342900" lvl="0" indent="-251460" algn="l" rtl="0">
              <a:spcBef>
                <a:spcPts val="1000"/>
              </a:spcBef>
              <a:spcAft>
                <a:spcPts val="0"/>
              </a:spcAft>
              <a:buSzPts val="1440"/>
              <a:buNone/>
            </a:pPr>
            <a:endParaRPr/>
          </a:p>
        </p:txBody>
      </p:sp>
      <p:graphicFrame>
        <p:nvGraphicFramePr>
          <p:cNvPr id="211" name="Google Shape;211;p10"/>
          <p:cNvGraphicFramePr/>
          <p:nvPr/>
        </p:nvGraphicFramePr>
        <p:xfrm>
          <a:off x="612132" y="2856444"/>
          <a:ext cx="4627425" cy="3643750"/>
        </p:xfrm>
        <a:graphic>
          <a:graphicData uri="http://schemas.openxmlformats.org/drawingml/2006/table">
            <a:tbl>
              <a:tblPr firstRow="1" firstCol="1" bandRow="1">
                <a:noFill/>
                <a:tableStyleId>{FF930463-987E-417E-B67C-67D7E9E90B98}</a:tableStyleId>
              </a:tblPr>
              <a:tblGrid>
                <a:gridCol w="4627425">
                  <a:extLst>
                    <a:ext uri="{9D8B030D-6E8A-4147-A177-3AD203B41FA5}">
                      <a16:colId xmlns:a16="http://schemas.microsoft.com/office/drawing/2014/main" val="20000"/>
                    </a:ext>
                  </a:extLst>
                </a:gridCol>
              </a:tblGrid>
              <a:tr h="494150">
                <a:tc>
                  <a:txBody>
                    <a:bodyPr/>
                    <a:lstStyle/>
                    <a:p>
                      <a:pPr marL="0" marR="0" lvl="0" indent="0" algn="just" rtl="0">
                        <a:lnSpc>
                          <a:spcPct val="107000"/>
                        </a:lnSpc>
                        <a:spcBef>
                          <a:spcPts val="0"/>
                        </a:spcBef>
                        <a:spcAft>
                          <a:spcPts val="0"/>
                        </a:spcAft>
                        <a:buNone/>
                      </a:pPr>
                      <a:r>
                        <a:rPr lang="en-GB" sz="2400" u="none" strike="noStrike" cap="none"/>
                        <a:t>PE uniform</a:t>
                      </a:r>
                      <a:endParaRPr sz="2400" u="none" strike="noStrike" cap="none">
                        <a:latin typeface="Calibri"/>
                        <a:ea typeface="Calibri"/>
                        <a:cs typeface="Calibri"/>
                        <a:sym typeface="Calibri"/>
                      </a:endParaRPr>
                    </a:p>
                  </a:txBody>
                  <a:tcPr marL="68575" marR="68575" marT="0" marB="0"/>
                </a:tc>
                <a:extLst>
                  <a:ext uri="{0D108BD9-81ED-4DB2-BD59-A6C34878D82A}">
                    <a16:rowId xmlns:a16="http://schemas.microsoft.com/office/drawing/2014/main" val="10000"/>
                  </a:ext>
                </a:extLst>
              </a:tr>
              <a:tr h="3149600">
                <a:tc>
                  <a:txBody>
                    <a:bodyPr/>
                    <a:lstStyle/>
                    <a:p>
                      <a:pPr marL="0" marR="0" lvl="0" indent="0" algn="just" rtl="0">
                        <a:lnSpc>
                          <a:spcPct val="107000"/>
                        </a:lnSpc>
                        <a:spcBef>
                          <a:spcPts val="0"/>
                        </a:spcBef>
                        <a:spcAft>
                          <a:spcPts val="0"/>
                        </a:spcAft>
                        <a:buNone/>
                      </a:pPr>
                      <a:r>
                        <a:rPr lang="en-GB" sz="2400" b="0" u="none" strike="noStrike" cap="none"/>
                        <a:t>Light blue t-shirt / school PE top</a:t>
                      </a:r>
                      <a:endParaRPr/>
                    </a:p>
                    <a:p>
                      <a:pPr marL="0" marR="0" lvl="0" indent="0" algn="just" rtl="0">
                        <a:lnSpc>
                          <a:spcPct val="107000"/>
                        </a:lnSpc>
                        <a:spcBef>
                          <a:spcPts val="800"/>
                        </a:spcBef>
                        <a:spcAft>
                          <a:spcPts val="0"/>
                        </a:spcAft>
                        <a:buNone/>
                      </a:pPr>
                      <a:r>
                        <a:rPr lang="en-GB" sz="2400" b="1" u="none" strike="noStrike" cap="none"/>
                        <a:t>Navy  PE </a:t>
                      </a:r>
                      <a:r>
                        <a:rPr lang="en-GB" sz="2400" b="0" u="none" strike="noStrike" cap="none"/>
                        <a:t>jumper</a:t>
                      </a:r>
                      <a:endParaRPr/>
                    </a:p>
                    <a:p>
                      <a:pPr marL="0" marR="0" lvl="0" indent="0" algn="just" rtl="0">
                        <a:lnSpc>
                          <a:spcPct val="107000"/>
                        </a:lnSpc>
                        <a:spcBef>
                          <a:spcPts val="800"/>
                        </a:spcBef>
                        <a:spcAft>
                          <a:spcPts val="0"/>
                        </a:spcAft>
                        <a:buNone/>
                      </a:pPr>
                      <a:r>
                        <a:rPr lang="en-GB" sz="2400" b="0" u="none" strike="noStrike" cap="none"/>
                        <a:t>Navy joggers</a:t>
                      </a:r>
                      <a:endParaRPr/>
                    </a:p>
                    <a:p>
                      <a:pPr marL="0" marR="0" lvl="0" indent="0" algn="just" rtl="0">
                        <a:lnSpc>
                          <a:spcPct val="107000"/>
                        </a:lnSpc>
                        <a:spcBef>
                          <a:spcPts val="800"/>
                        </a:spcBef>
                        <a:spcAft>
                          <a:spcPts val="0"/>
                        </a:spcAft>
                        <a:buNone/>
                      </a:pPr>
                      <a:r>
                        <a:rPr lang="en-GB" sz="2400" b="0" u="none" strike="noStrike" cap="none"/>
                        <a:t>Navy shorts – just above the knee </a:t>
                      </a:r>
                      <a:endParaRPr/>
                    </a:p>
                    <a:p>
                      <a:pPr marL="0" marR="0" lvl="0" indent="0" algn="just" rtl="0">
                        <a:lnSpc>
                          <a:spcPct val="107000"/>
                        </a:lnSpc>
                        <a:spcBef>
                          <a:spcPts val="800"/>
                        </a:spcBef>
                        <a:spcAft>
                          <a:spcPts val="0"/>
                        </a:spcAft>
                        <a:buNone/>
                      </a:pPr>
                      <a:r>
                        <a:rPr lang="en-GB" sz="2400" b="0" u="none" strike="noStrike" cap="none"/>
                        <a:t>Trainers (only on PE days)</a:t>
                      </a:r>
                      <a:endParaRPr sz="2400" b="0" u="none" strike="noStrike" cap="none">
                        <a:latin typeface="Calibri"/>
                        <a:ea typeface="Calibri"/>
                        <a:cs typeface="Calibri"/>
                        <a:sym typeface="Calibri"/>
                      </a:endParaRPr>
                    </a:p>
                  </a:txBody>
                  <a:tcPr marL="68575" marR="68575" marT="0" marB="0"/>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fontScale="90000"/>
          </a:bodyPr>
          <a:lstStyle/>
          <a:p>
            <a:pPr marL="0" lvl="0" indent="0" algn="l" rtl="0">
              <a:spcBef>
                <a:spcPts val="0"/>
              </a:spcBef>
              <a:spcAft>
                <a:spcPts val="0"/>
              </a:spcAft>
              <a:buClr>
                <a:schemeClr val="accent1"/>
              </a:buClr>
              <a:buSzPct val="100000"/>
              <a:buFont typeface="Trebuchet MS"/>
              <a:buNone/>
            </a:pPr>
            <a:r>
              <a:rPr lang="en-GB"/>
              <a:t>Uniform- </a:t>
            </a:r>
            <a:br>
              <a:rPr lang="en-GB"/>
            </a:br>
            <a:r>
              <a:rPr lang="en-GB"/>
              <a:t>Other points to note about the expected standards.</a:t>
            </a:r>
            <a:endParaRPr/>
          </a:p>
        </p:txBody>
      </p:sp>
      <p:sp>
        <p:nvSpPr>
          <p:cNvPr id="217" name="Google Shape;217;p11"/>
          <p:cNvSpPr txBox="1">
            <a:spLocks noGrp="1"/>
          </p:cNvSpPr>
          <p:nvPr>
            <p:ph type="body" idx="1"/>
          </p:nvPr>
        </p:nvSpPr>
        <p:spPr>
          <a:xfrm>
            <a:off x="739478" y="2551206"/>
            <a:ext cx="8596668" cy="3880773"/>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SzPct val="80000"/>
              <a:buChar char="►"/>
            </a:pPr>
            <a:r>
              <a:rPr lang="en-GB" b="1"/>
              <a:t>Stud earrings only </a:t>
            </a:r>
            <a:r>
              <a:rPr lang="en-GB"/>
              <a:t>(must be removed or taped prior to a PE lesson or at home. Own tape to be provided)</a:t>
            </a:r>
            <a:endParaRPr/>
          </a:p>
          <a:p>
            <a:pPr marL="342900" lvl="0" indent="-342900" algn="l" rtl="0">
              <a:spcBef>
                <a:spcPts val="1000"/>
              </a:spcBef>
              <a:spcAft>
                <a:spcPts val="0"/>
              </a:spcAft>
              <a:buSzPct val="80000"/>
              <a:buChar char="►"/>
            </a:pPr>
            <a:r>
              <a:rPr lang="en-GB"/>
              <a:t>No nail varnish</a:t>
            </a:r>
            <a:endParaRPr/>
          </a:p>
          <a:p>
            <a:pPr marL="342900" lvl="0" indent="-342900" algn="l" rtl="0">
              <a:spcBef>
                <a:spcPts val="1000"/>
              </a:spcBef>
              <a:spcAft>
                <a:spcPts val="0"/>
              </a:spcAft>
              <a:buSzPct val="80000"/>
              <a:buChar char="►"/>
            </a:pPr>
            <a:r>
              <a:rPr lang="en-GB"/>
              <a:t>No makeup</a:t>
            </a:r>
            <a:endParaRPr/>
          </a:p>
          <a:p>
            <a:pPr marL="342900" lvl="0" indent="-342900" algn="l" rtl="0">
              <a:spcBef>
                <a:spcPts val="1000"/>
              </a:spcBef>
              <a:spcAft>
                <a:spcPts val="0"/>
              </a:spcAft>
              <a:buSzPct val="80000"/>
              <a:buChar char="►"/>
            </a:pPr>
            <a:r>
              <a:rPr lang="en-GB"/>
              <a:t>No over-sized hair accessories such as JoJo bows </a:t>
            </a:r>
            <a:endParaRPr/>
          </a:p>
          <a:p>
            <a:pPr marL="342900" lvl="0" indent="-342900" algn="l" rtl="0">
              <a:spcBef>
                <a:spcPts val="1000"/>
              </a:spcBef>
              <a:spcAft>
                <a:spcPts val="0"/>
              </a:spcAft>
              <a:buSzPct val="80000"/>
              <a:buChar char="►"/>
            </a:pPr>
            <a:r>
              <a:rPr lang="en-GB"/>
              <a:t>No jewellery such as necklaces, bracelets</a:t>
            </a:r>
            <a:endParaRPr/>
          </a:p>
          <a:p>
            <a:pPr marL="342900" lvl="0" indent="-342900" algn="l" rtl="0">
              <a:spcBef>
                <a:spcPts val="1000"/>
              </a:spcBef>
              <a:spcAft>
                <a:spcPts val="0"/>
              </a:spcAft>
              <a:buSzPct val="80000"/>
              <a:buChar char="►"/>
            </a:pPr>
            <a:r>
              <a:rPr lang="en-GB"/>
              <a:t>No smart watches</a:t>
            </a:r>
            <a:endParaRPr/>
          </a:p>
          <a:p>
            <a:pPr marL="342900" lvl="0" indent="-342900" algn="l" rtl="0">
              <a:spcBef>
                <a:spcPts val="1000"/>
              </a:spcBef>
              <a:spcAft>
                <a:spcPts val="0"/>
              </a:spcAft>
              <a:buSzPct val="80000"/>
              <a:buChar char="►"/>
            </a:pPr>
            <a:r>
              <a:rPr lang="en-GB"/>
              <a:t>Long hair must be tied back</a:t>
            </a:r>
            <a:endParaRPr/>
          </a:p>
          <a:p>
            <a:pPr marL="342900" lvl="0" indent="-265176" algn="l" rtl="0">
              <a:spcBef>
                <a:spcPts val="1000"/>
              </a:spcBef>
              <a:spcAft>
                <a:spcPts val="0"/>
              </a:spcAft>
              <a:buSzPct val="80000"/>
              <a:buNone/>
            </a:pPr>
            <a:endParaRPr b="1">
              <a:solidFill>
                <a:srgbClr val="0070C0"/>
              </a:solidFill>
              <a:latin typeface="arial"/>
              <a:ea typeface="arial"/>
              <a:cs typeface="arial"/>
              <a:sym typeface="arial"/>
            </a:endParaRPr>
          </a:p>
          <a:p>
            <a:pPr marL="342900" lvl="0" indent="-342900" algn="l" rtl="0">
              <a:spcBef>
                <a:spcPts val="1000"/>
              </a:spcBef>
              <a:spcAft>
                <a:spcPts val="0"/>
              </a:spcAft>
              <a:buSzPct val="80000"/>
              <a:buChar char="►"/>
            </a:pPr>
            <a:r>
              <a:rPr lang="en-GB" b="1">
                <a:solidFill>
                  <a:srgbClr val="0070C0"/>
                </a:solidFill>
                <a:latin typeface="arial"/>
                <a:ea typeface="arial"/>
                <a:cs typeface="arial"/>
                <a:sym typeface="arial"/>
              </a:rPr>
              <a:t>PL Schoolwear:</a:t>
            </a:r>
            <a:r>
              <a:rPr lang="en-GB">
                <a:solidFill>
                  <a:srgbClr val="0070C0"/>
                </a:solidFill>
                <a:latin typeface="arial"/>
                <a:ea typeface="arial"/>
                <a:cs typeface="arial"/>
                <a:sym typeface="arial"/>
              </a:rPr>
              <a:t> Unit 1. Goodchild Parkway Sir Henry Lee Crescent </a:t>
            </a:r>
            <a:r>
              <a:rPr lang="en-GB" b="1">
                <a:solidFill>
                  <a:srgbClr val="0070C0"/>
                </a:solidFill>
                <a:latin typeface="arial"/>
                <a:ea typeface="arial"/>
                <a:cs typeface="arial"/>
                <a:sym typeface="arial"/>
              </a:rPr>
              <a:t>Aylesbury</a:t>
            </a:r>
            <a:r>
              <a:rPr lang="en-GB">
                <a:solidFill>
                  <a:srgbClr val="0070C0"/>
                </a:solidFill>
                <a:latin typeface="arial"/>
                <a:ea typeface="arial"/>
                <a:cs typeface="arial"/>
                <a:sym typeface="arial"/>
              </a:rPr>
              <a:t> Bucks HP180PE</a:t>
            </a:r>
            <a:endParaRPr/>
          </a:p>
          <a:p>
            <a:pPr marL="342900" lvl="0" indent="-342900" algn="l" rtl="0">
              <a:spcBef>
                <a:spcPts val="1000"/>
              </a:spcBef>
              <a:spcAft>
                <a:spcPts val="0"/>
              </a:spcAft>
              <a:buSzPct val="80000"/>
              <a:buChar char="►"/>
            </a:pPr>
            <a:r>
              <a:rPr lang="en-GB">
                <a:solidFill>
                  <a:srgbClr val="0070C0"/>
                </a:solidFill>
                <a:latin typeface="arial"/>
                <a:ea typeface="arial"/>
                <a:cs typeface="arial"/>
                <a:sym typeface="arial"/>
              </a:rPr>
              <a:t>Pre-loved uniform is available at reduced prices from the PTA. A form is available online and should be emailed to pta@haydonabbey.bucks.sch.uk or by hand to the main school reception. Orders are on a first come first serve basis and will be dependent on availability. </a:t>
            </a:r>
            <a:endParaRPr/>
          </a:p>
          <a:p>
            <a:pPr marL="342900" lvl="0" indent="-265176" algn="l" rtl="0">
              <a:spcBef>
                <a:spcPts val="1000"/>
              </a:spcBef>
              <a:spcAft>
                <a:spcPts val="0"/>
              </a:spcAft>
              <a:buSzPct val="80000"/>
              <a:buNone/>
            </a:pPr>
            <a:endParaRPr>
              <a:solidFill>
                <a:srgbClr val="0070C0"/>
              </a:solidFill>
            </a:endParaRPr>
          </a:p>
          <a:p>
            <a:pPr marL="342900" lvl="0" indent="-265176" algn="l" rtl="0">
              <a:spcBef>
                <a:spcPts val="1000"/>
              </a:spcBef>
              <a:spcAft>
                <a:spcPts val="0"/>
              </a:spcAft>
              <a:buSzPct val="80000"/>
              <a:buNone/>
            </a:pPr>
            <a:endParaRPr/>
          </a:p>
          <a:p>
            <a:pPr marL="342900" lvl="0" indent="-265176" algn="l" rtl="0">
              <a:spcBef>
                <a:spcPts val="1000"/>
              </a:spcBef>
              <a:spcAft>
                <a:spcPts val="0"/>
              </a:spcAft>
              <a:buSzPct val="8000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2"/>
          <p:cNvSpPr txBox="1">
            <a:spLocks noGrp="1"/>
          </p:cNvSpPr>
          <p:nvPr>
            <p:ph type="title"/>
          </p:nvPr>
        </p:nvSpPr>
        <p:spPr>
          <a:xfrm>
            <a:off x="677334" y="609600"/>
            <a:ext cx="8596668" cy="98020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PE Days</a:t>
            </a:r>
            <a:endParaRPr/>
          </a:p>
        </p:txBody>
      </p:sp>
      <p:sp>
        <p:nvSpPr>
          <p:cNvPr id="223" name="Google Shape;223;p12"/>
          <p:cNvSpPr txBox="1">
            <a:spLocks noGrp="1"/>
          </p:cNvSpPr>
          <p:nvPr>
            <p:ph type="body" idx="1"/>
          </p:nvPr>
        </p:nvSpPr>
        <p:spPr>
          <a:xfrm>
            <a:off x="677334" y="1589809"/>
            <a:ext cx="8596668" cy="388077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r>
              <a:rPr lang="en-GB"/>
              <a:t>PE Days for Year 6 are as follows:</a:t>
            </a:r>
            <a:endParaRPr/>
          </a:p>
          <a:p>
            <a:pPr marL="0" lvl="0" indent="0" algn="l" rtl="0">
              <a:spcBef>
                <a:spcPts val="0"/>
              </a:spcBef>
              <a:spcAft>
                <a:spcPts val="0"/>
              </a:spcAft>
              <a:buSzPts val="1440"/>
              <a:buNone/>
            </a:pPr>
            <a:endParaRPr/>
          </a:p>
          <a:p>
            <a:pPr marL="0" lvl="0" indent="0" algn="l" rtl="0">
              <a:spcBef>
                <a:spcPts val="0"/>
              </a:spcBef>
              <a:spcAft>
                <a:spcPts val="0"/>
              </a:spcAft>
              <a:buSzPts val="1440"/>
              <a:buNone/>
            </a:pPr>
            <a:r>
              <a:rPr lang="en-GB" sz="4000"/>
              <a:t>Wednesday</a:t>
            </a:r>
            <a:endParaRPr/>
          </a:p>
          <a:p>
            <a:pPr marL="0" lvl="0" indent="0" algn="l" rtl="0">
              <a:spcBef>
                <a:spcPts val="0"/>
              </a:spcBef>
              <a:spcAft>
                <a:spcPts val="0"/>
              </a:spcAft>
              <a:buSzPts val="1440"/>
              <a:buNone/>
            </a:pPr>
            <a:endParaRPr sz="4000"/>
          </a:p>
          <a:p>
            <a:pPr marL="0" lvl="0" indent="0" algn="l" rtl="0">
              <a:spcBef>
                <a:spcPts val="0"/>
              </a:spcBef>
              <a:spcAft>
                <a:spcPts val="0"/>
              </a:spcAft>
              <a:buSzPts val="1440"/>
              <a:buNone/>
            </a:pPr>
            <a:r>
              <a:rPr lang="en-GB" sz="4000"/>
              <a:t>Friday</a:t>
            </a:r>
            <a:endParaRPr sz="4000"/>
          </a:p>
          <a:p>
            <a:pPr marL="342900" lvl="0" indent="-251459" algn="l" rtl="0">
              <a:spcBef>
                <a:spcPts val="1000"/>
              </a:spcBef>
              <a:spcAft>
                <a:spcPts val="0"/>
              </a:spcAft>
              <a:buSzPts val="1440"/>
              <a:buNone/>
            </a:pPr>
            <a:endParaRPr/>
          </a:p>
          <a:p>
            <a:pPr marL="342900" lvl="0" indent="-251459" algn="l" rtl="0">
              <a:spcBef>
                <a:spcPts val="1000"/>
              </a:spcBef>
              <a:spcAft>
                <a:spcPts val="0"/>
              </a:spcAft>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What do my children need to bring?</a:t>
            </a:r>
            <a:endParaRPr/>
          </a:p>
        </p:txBody>
      </p:sp>
      <p:sp>
        <p:nvSpPr>
          <p:cNvPr id="229" name="Google Shape;229;p13"/>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SzPct val="80000"/>
              <a:buChar char="►"/>
            </a:pPr>
            <a:r>
              <a:rPr lang="en-GB"/>
              <a:t>A named water bottle every day- not just when the weather is warm</a:t>
            </a:r>
            <a:endParaRPr/>
          </a:p>
          <a:p>
            <a:pPr marL="342900" lvl="0" indent="-342900" algn="l" rtl="0">
              <a:spcBef>
                <a:spcPts val="1000"/>
              </a:spcBef>
              <a:spcAft>
                <a:spcPts val="0"/>
              </a:spcAft>
              <a:buSzPct val="80000"/>
              <a:buChar char="►"/>
            </a:pPr>
            <a:r>
              <a:rPr lang="en-GB"/>
              <a:t>Hat/sun cream if the weather is warm</a:t>
            </a:r>
            <a:endParaRPr/>
          </a:p>
          <a:p>
            <a:pPr marL="342900" lvl="0" indent="-342900" algn="l" rtl="0">
              <a:spcBef>
                <a:spcPts val="1000"/>
              </a:spcBef>
              <a:spcAft>
                <a:spcPts val="0"/>
              </a:spcAft>
              <a:buSzPct val="80000"/>
              <a:buChar char="►"/>
            </a:pPr>
            <a:r>
              <a:rPr lang="en-GB"/>
              <a:t>Wet weather clothes on wet weather days so we can still go outside</a:t>
            </a:r>
            <a:endParaRPr/>
          </a:p>
          <a:p>
            <a:pPr marL="342900" lvl="0" indent="-342900" algn="l" rtl="0">
              <a:spcBef>
                <a:spcPts val="1000"/>
              </a:spcBef>
              <a:spcAft>
                <a:spcPts val="0"/>
              </a:spcAft>
              <a:buSzPct val="80000"/>
              <a:buChar char="►"/>
            </a:pPr>
            <a:r>
              <a:rPr lang="en-GB"/>
              <a:t>Reading Record, they will need to bring this every day too.</a:t>
            </a:r>
            <a:endParaRPr/>
          </a:p>
          <a:p>
            <a:pPr marL="342900" lvl="0" indent="-342900" algn="l" rtl="0">
              <a:spcBef>
                <a:spcPts val="1000"/>
              </a:spcBef>
              <a:spcAft>
                <a:spcPts val="0"/>
              </a:spcAft>
              <a:buSzPct val="80000"/>
              <a:buChar char="►"/>
            </a:pPr>
            <a:r>
              <a:rPr lang="en-GB"/>
              <a:t>Lunch box – to include an ice pack in warm weather (if not school dinner)</a:t>
            </a:r>
            <a:endParaRPr/>
          </a:p>
          <a:p>
            <a:pPr marL="342900" lvl="0" indent="-278892" algn="l" rtl="0">
              <a:spcBef>
                <a:spcPts val="1000"/>
              </a:spcBef>
              <a:spcAft>
                <a:spcPts val="0"/>
              </a:spcAft>
              <a:buSzPct val="80000"/>
              <a:buNone/>
            </a:pPr>
            <a:endParaRPr/>
          </a:p>
          <a:p>
            <a:pPr marL="342900" lvl="0" indent="-278892" algn="l" rtl="0">
              <a:spcBef>
                <a:spcPts val="1000"/>
              </a:spcBef>
              <a:spcAft>
                <a:spcPts val="0"/>
              </a:spcAft>
              <a:buSzPct val="80000"/>
              <a:buNone/>
            </a:pPr>
            <a:endParaRPr/>
          </a:p>
          <a:p>
            <a:pPr marL="342900" lvl="0" indent="-342900" algn="l" rtl="0">
              <a:spcBef>
                <a:spcPts val="1000"/>
              </a:spcBef>
              <a:spcAft>
                <a:spcPts val="0"/>
              </a:spcAft>
              <a:buSzPct val="80000"/>
              <a:buChar char="►"/>
            </a:pPr>
            <a:r>
              <a:rPr lang="en-GB" sz="2100"/>
              <a:t>A named pencil case with the following items of stationery:</a:t>
            </a:r>
            <a:endParaRPr/>
          </a:p>
          <a:p>
            <a:pPr marL="742950" lvl="1" indent="-285750" algn="l" rtl="0">
              <a:spcBef>
                <a:spcPts val="1000"/>
              </a:spcBef>
              <a:spcAft>
                <a:spcPts val="0"/>
              </a:spcAft>
              <a:buSzPct val="80000"/>
              <a:buChar char="►"/>
            </a:pPr>
            <a:r>
              <a:rPr lang="en-GB" sz="2100"/>
              <a:t>Several blue biros</a:t>
            </a:r>
            <a:endParaRPr/>
          </a:p>
          <a:p>
            <a:pPr marL="742950" lvl="1" indent="-285750" algn="l" rtl="0">
              <a:spcBef>
                <a:spcPts val="1000"/>
              </a:spcBef>
              <a:spcAft>
                <a:spcPts val="0"/>
              </a:spcAft>
              <a:buSzPct val="80000"/>
              <a:buChar char="►"/>
            </a:pPr>
            <a:r>
              <a:rPr lang="en-GB" sz="2100"/>
              <a:t>Several HB pencils</a:t>
            </a:r>
            <a:endParaRPr/>
          </a:p>
          <a:p>
            <a:pPr marL="742950" lvl="1" indent="-285750" algn="l" rtl="0">
              <a:spcBef>
                <a:spcPts val="1000"/>
              </a:spcBef>
              <a:spcAft>
                <a:spcPts val="0"/>
              </a:spcAft>
              <a:buSzPct val="80000"/>
              <a:buChar char="►"/>
            </a:pPr>
            <a:r>
              <a:rPr lang="en-GB" sz="2100"/>
              <a:t>Rubber, sharpener, a ruler with cm and mm</a:t>
            </a:r>
            <a:endParaRPr/>
          </a:p>
          <a:p>
            <a:pPr marL="742950" lvl="1" indent="-285750" algn="l" rtl="0">
              <a:spcBef>
                <a:spcPts val="1000"/>
              </a:spcBef>
              <a:spcAft>
                <a:spcPts val="0"/>
              </a:spcAft>
              <a:buSzPct val="80000"/>
              <a:buChar char="►"/>
            </a:pPr>
            <a:r>
              <a:rPr lang="en-GB" sz="2100"/>
              <a:t>A glue stick</a:t>
            </a:r>
            <a:endParaRPr/>
          </a:p>
          <a:p>
            <a:pPr marL="742950" lvl="1" indent="-285750" algn="l" rtl="0">
              <a:spcBef>
                <a:spcPts val="1000"/>
              </a:spcBef>
              <a:spcAft>
                <a:spcPts val="0"/>
              </a:spcAft>
              <a:buSzPct val="80000"/>
              <a:buChar char="►"/>
            </a:pPr>
            <a:r>
              <a:rPr lang="en-GB" sz="2100"/>
              <a:t>Colouring pencils</a:t>
            </a:r>
            <a:endParaRPr/>
          </a:p>
          <a:p>
            <a:pPr marL="342900" lvl="0" indent="-278892" algn="l" rtl="0">
              <a:spcBef>
                <a:spcPts val="1000"/>
              </a:spcBef>
              <a:spcAft>
                <a:spcPts val="0"/>
              </a:spcAft>
              <a:buSzPct val="8000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What do I need to bring to school each day in Year?</a:t>
            </a:r>
            <a:endParaRPr/>
          </a:p>
        </p:txBody>
      </p:sp>
      <p:sp>
        <p:nvSpPr>
          <p:cNvPr id="235" name="Google Shape;235;p14"/>
          <p:cNvSpPr txBox="1">
            <a:spLocks noGrp="1"/>
          </p:cNvSpPr>
          <p:nvPr>
            <p:ph type="body" idx="1"/>
          </p:nvPr>
        </p:nvSpPr>
        <p:spPr>
          <a:xfrm>
            <a:off x="677334" y="1488613"/>
            <a:ext cx="8596668" cy="388077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endParaRPr/>
          </a:p>
          <a:p>
            <a:pPr marL="0" lvl="0" indent="0" algn="l" rtl="0">
              <a:spcBef>
                <a:spcPts val="1000"/>
              </a:spcBef>
              <a:spcAft>
                <a:spcPts val="0"/>
              </a:spcAft>
              <a:buSzPts val="1440"/>
              <a:buNone/>
            </a:pPr>
            <a:r>
              <a:rPr lang="en-GB"/>
              <a:t>Healthy snack for break </a:t>
            </a:r>
            <a:endParaRPr/>
          </a:p>
          <a:p>
            <a:pPr marL="342900" lvl="0" indent="-342900" algn="l" rtl="0">
              <a:spcBef>
                <a:spcPts val="1000"/>
              </a:spcBef>
              <a:spcAft>
                <a:spcPts val="0"/>
              </a:spcAft>
              <a:buSzPts val="1440"/>
              <a:buChar char="►"/>
            </a:pPr>
            <a:r>
              <a:rPr lang="en-GB"/>
              <a:t>Fruit</a:t>
            </a:r>
            <a:endParaRPr/>
          </a:p>
          <a:p>
            <a:pPr marL="342900" lvl="0" indent="-342900" algn="l" rtl="0">
              <a:spcBef>
                <a:spcPts val="1000"/>
              </a:spcBef>
              <a:spcAft>
                <a:spcPts val="0"/>
              </a:spcAft>
              <a:buSzPts val="1440"/>
              <a:buChar char="►"/>
            </a:pPr>
            <a:r>
              <a:rPr lang="en-GB"/>
              <a:t>Raw veg (carrot, pepper, cucumber etc.)</a:t>
            </a:r>
            <a:endParaRPr/>
          </a:p>
          <a:p>
            <a:pPr marL="342900" lvl="0" indent="-342900" algn="l" rtl="0">
              <a:spcBef>
                <a:spcPts val="1000"/>
              </a:spcBef>
              <a:spcAft>
                <a:spcPts val="0"/>
              </a:spcAft>
              <a:buSzPts val="1440"/>
              <a:buChar char="►"/>
            </a:pPr>
            <a:r>
              <a:rPr lang="en-GB"/>
              <a:t>Crackers (non salt based)</a:t>
            </a:r>
            <a:endParaRPr/>
          </a:p>
          <a:p>
            <a:pPr marL="342900" lvl="0" indent="-342900" algn="l" rtl="0">
              <a:spcBef>
                <a:spcPts val="1000"/>
              </a:spcBef>
              <a:spcAft>
                <a:spcPts val="0"/>
              </a:spcAft>
              <a:buSzPts val="1440"/>
              <a:buChar char="►"/>
            </a:pPr>
            <a:r>
              <a:rPr lang="en-GB"/>
              <a:t>No items that contain nuts</a:t>
            </a:r>
            <a:endParaRPr/>
          </a:p>
          <a:p>
            <a:pPr marL="342900" lvl="0" indent="-342900" algn="l" rtl="0">
              <a:spcBef>
                <a:spcPts val="1000"/>
              </a:spcBef>
              <a:spcAft>
                <a:spcPts val="0"/>
              </a:spcAft>
              <a:buSzPts val="1440"/>
              <a:buChar char="►"/>
            </a:pPr>
            <a:r>
              <a:rPr lang="en-GB"/>
              <a:t>Please could items be placed into a named reusable container</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Attendance</a:t>
            </a:r>
            <a:endParaRPr/>
          </a:p>
        </p:txBody>
      </p:sp>
      <p:sp>
        <p:nvSpPr>
          <p:cNvPr id="241" name="Google Shape;241;p15"/>
          <p:cNvSpPr txBox="1">
            <a:spLocks noGrp="1"/>
          </p:cNvSpPr>
          <p:nvPr>
            <p:ph type="body" idx="1"/>
          </p:nvPr>
        </p:nvSpPr>
        <p:spPr>
          <a:xfrm>
            <a:off x="1806511" y="1224803"/>
            <a:ext cx="5606020" cy="2759978"/>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Our Family Support worker, Miss Sheikh, works with all children and families to ensure that they are attending school and able to access the learning that they are entitled to, in order to reach their full potential. Any time off can really affect a child’s education. </a:t>
            </a:r>
            <a:endParaRPr/>
          </a:p>
          <a:p>
            <a:pPr marL="342900" lvl="0" indent="-251460" algn="l" rtl="0">
              <a:spcBef>
                <a:spcPts val="1000"/>
              </a:spcBef>
              <a:spcAft>
                <a:spcPts val="0"/>
              </a:spcAft>
              <a:buSzPts val="1440"/>
              <a:buNone/>
            </a:pPr>
            <a:endParaRPr/>
          </a:p>
        </p:txBody>
      </p:sp>
      <p:pic>
        <p:nvPicPr>
          <p:cNvPr id="242" name="Google Shape;242;p15" descr="Attendance - The Ruth Gorse Academy"/>
          <p:cNvPicPr preferRelativeResize="0"/>
          <p:nvPr/>
        </p:nvPicPr>
        <p:blipFill rotWithShape="1">
          <a:blip r:embed="rId3">
            <a:alphaModFix/>
          </a:blip>
          <a:srcRect/>
          <a:stretch/>
        </p:blipFill>
        <p:spPr>
          <a:xfrm>
            <a:off x="7550093" y="1145190"/>
            <a:ext cx="3447817" cy="2517887"/>
          </a:xfrm>
          <a:prstGeom prst="rect">
            <a:avLst/>
          </a:prstGeom>
          <a:noFill/>
          <a:ln>
            <a:noFill/>
          </a:ln>
        </p:spPr>
      </p:pic>
      <p:sp>
        <p:nvSpPr>
          <p:cNvPr id="243" name="Google Shape;243;p15"/>
          <p:cNvSpPr/>
          <p:nvPr/>
        </p:nvSpPr>
        <p:spPr>
          <a:xfrm>
            <a:off x="4110595" y="3663077"/>
            <a:ext cx="5999345" cy="258532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sng" strike="noStrike" cap="none">
                <a:solidFill>
                  <a:schemeClr val="dk1"/>
                </a:solidFill>
                <a:latin typeface="Trebuchet MS"/>
                <a:ea typeface="Trebuchet MS"/>
                <a:cs typeface="Trebuchet MS"/>
                <a:sym typeface="Trebuchet MS"/>
                <a:hlinkClick r:id="rId4">
                  <a:extLst>
                    <a:ext uri="{A12FA001-AC4F-418D-AE19-62706E023703}">
                      <ahyp:hlinkClr xmlns:ahyp="http://schemas.microsoft.com/office/drawing/2018/hyperlinkcolor" val="tx"/>
                    </a:ext>
                  </a:extLst>
                </a:hlinkClick>
              </a:rPr>
              <a:t>pupilabsence@haydonabbey.bucks.sch.uk</a:t>
            </a:r>
            <a:r>
              <a:rPr lang="en-GB" sz="1800" b="0" i="0" u="none" strike="noStrike" cap="none">
                <a:solidFill>
                  <a:schemeClr val="dk1"/>
                </a:solidFill>
                <a:latin typeface="Trebuchet MS"/>
                <a:ea typeface="Trebuchet MS"/>
                <a:cs typeface="Trebuchet MS"/>
                <a:sym typeface="Trebuchet MS"/>
              </a:rPr>
              <a:t> </a:t>
            </a:r>
            <a:endParaRPr/>
          </a:p>
          <a:p>
            <a:pPr marL="0" marR="0" lvl="0" indent="0" algn="l" rtl="0">
              <a:spcBef>
                <a:spcPts val="0"/>
              </a:spcBef>
              <a:spcAft>
                <a:spcPts val="0"/>
              </a:spcAft>
              <a:buNone/>
            </a:pPr>
            <a:endParaRPr sz="1800">
              <a:solidFill>
                <a:schemeClr val="dk1"/>
              </a:solidFill>
              <a:latin typeface="Trebuchet MS"/>
              <a:ea typeface="Trebuchet MS"/>
              <a:cs typeface="Trebuchet MS"/>
              <a:sym typeface="Trebuchet MS"/>
            </a:endParaRPr>
          </a:p>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Absences must be notified, to this email address, </a:t>
            </a:r>
            <a:r>
              <a:rPr lang="en-GB" sz="1800" b="1">
                <a:solidFill>
                  <a:schemeClr val="dk1"/>
                </a:solidFill>
                <a:latin typeface="Trebuchet MS"/>
                <a:ea typeface="Trebuchet MS"/>
                <a:cs typeface="Trebuchet MS"/>
                <a:sym typeface="Trebuchet MS"/>
              </a:rPr>
              <a:t>everyday</a:t>
            </a:r>
            <a:r>
              <a:rPr lang="en-GB" sz="1800">
                <a:solidFill>
                  <a:schemeClr val="dk1"/>
                </a:solidFill>
                <a:latin typeface="Trebuchet MS"/>
                <a:ea typeface="Trebuchet MS"/>
                <a:cs typeface="Trebuchet MS"/>
                <a:sym typeface="Trebuchet MS"/>
              </a:rPr>
              <a:t> of absence before 9.00 am. This is a statutory requirement for safeguarding purposes. </a:t>
            </a:r>
            <a:endParaRPr/>
          </a:p>
          <a:p>
            <a:pPr marL="0" marR="0" lvl="0" indent="0" algn="l" rtl="0">
              <a:spcBef>
                <a:spcPts val="0"/>
              </a:spcBef>
              <a:spcAft>
                <a:spcPts val="0"/>
              </a:spcAft>
              <a:buNone/>
            </a:pPr>
            <a:endParaRPr sz="1800">
              <a:solidFill>
                <a:schemeClr val="dk1"/>
              </a:solidFill>
              <a:latin typeface="Trebuchet MS"/>
              <a:ea typeface="Trebuchet MS"/>
              <a:cs typeface="Trebuchet MS"/>
              <a:sym typeface="Trebuchet MS"/>
            </a:endParaRPr>
          </a:p>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Any sickness and diarrhea  - 24 hours after the last bout. </a:t>
            </a:r>
            <a:endParaRPr/>
          </a:p>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Holidays during term time are always unauthorized and may lead to a fine from county. </a:t>
            </a:r>
            <a:endParaRPr/>
          </a:p>
        </p:txBody>
      </p:sp>
      <p:pic>
        <p:nvPicPr>
          <p:cNvPr id="244" name="Google Shape;244;p15"/>
          <p:cNvPicPr preferRelativeResize="0"/>
          <p:nvPr/>
        </p:nvPicPr>
        <p:blipFill rotWithShape="1">
          <a:blip r:embed="rId5">
            <a:alphaModFix/>
          </a:blip>
          <a:srcRect/>
          <a:stretch/>
        </p:blipFill>
        <p:spPr>
          <a:xfrm>
            <a:off x="677334" y="3750363"/>
            <a:ext cx="3151373" cy="2704318"/>
          </a:xfrm>
          <a:prstGeom prst="rect">
            <a:avLst/>
          </a:prstGeom>
          <a:noFill/>
          <a:ln>
            <a:noFill/>
          </a:ln>
        </p:spPr>
      </p:pic>
      <p:pic>
        <p:nvPicPr>
          <p:cNvPr id="245" name="Google Shape;245;p15"/>
          <p:cNvPicPr preferRelativeResize="0"/>
          <p:nvPr/>
        </p:nvPicPr>
        <p:blipFill rotWithShape="1">
          <a:blip r:embed="rId6">
            <a:alphaModFix/>
          </a:blip>
          <a:srcRect/>
          <a:stretch/>
        </p:blipFill>
        <p:spPr>
          <a:xfrm>
            <a:off x="91350" y="1224803"/>
            <a:ext cx="1552892" cy="252556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1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Travelling to and from school:</a:t>
            </a:r>
            <a:endParaRPr/>
          </a:p>
        </p:txBody>
      </p:sp>
      <p:sp>
        <p:nvSpPr>
          <p:cNvPr id="251" name="Google Shape;251;p16"/>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There is very limited parking and Haydon Abbey promotes a ‘Walk to School’ policy.</a:t>
            </a:r>
            <a:endParaRPr/>
          </a:p>
          <a:p>
            <a:pPr marL="342900" lvl="0" indent="-342900" algn="l" rtl="0">
              <a:spcBef>
                <a:spcPts val="1000"/>
              </a:spcBef>
              <a:spcAft>
                <a:spcPts val="0"/>
              </a:spcAft>
              <a:buSzPts val="1440"/>
              <a:buChar char="►"/>
            </a:pPr>
            <a:r>
              <a:rPr lang="en-GB"/>
              <a:t>Where this is not possible, parents and carers can park in the Sainsbury’s carpark and walk over to collect children.</a:t>
            </a:r>
            <a:endParaRPr/>
          </a:p>
          <a:p>
            <a:pPr marL="342900" lvl="0" indent="-342900" algn="l" rtl="0">
              <a:spcBef>
                <a:spcPts val="1000"/>
              </a:spcBef>
              <a:spcAft>
                <a:spcPts val="0"/>
              </a:spcAft>
              <a:buSzPts val="1440"/>
              <a:buChar char="►"/>
            </a:pPr>
            <a:r>
              <a:rPr lang="en-GB"/>
              <a:t>Please do not try to park near the school. It is a very busy residential area and parking safety is not possible.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Homework</a:t>
            </a:r>
            <a:endParaRPr/>
          </a:p>
        </p:txBody>
      </p:sp>
      <p:sp>
        <p:nvSpPr>
          <p:cNvPr id="258" name="Google Shape;258;p17"/>
          <p:cNvSpPr txBox="1">
            <a:spLocks noGrp="1"/>
          </p:cNvSpPr>
          <p:nvPr>
            <p:ph type="body" idx="1"/>
          </p:nvPr>
        </p:nvSpPr>
        <p:spPr>
          <a:xfrm>
            <a:off x="677334" y="1439187"/>
            <a:ext cx="8596668" cy="4602176"/>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r>
              <a:rPr lang="en-GB"/>
              <a:t>Once we are settled back into school in September, we will have weekly homework. The homework book contains a combination of Maths and English work that will help to consolidate learning or provide pupils with an opportunity to pre learn topics prior to a unit of work. </a:t>
            </a:r>
            <a:endParaRPr/>
          </a:p>
          <a:p>
            <a:pPr marL="342900" lvl="0" indent="-342900" algn="l" rtl="0">
              <a:spcBef>
                <a:spcPts val="1000"/>
              </a:spcBef>
              <a:spcAft>
                <a:spcPts val="0"/>
              </a:spcAft>
              <a:buSzPts val="1440"/>
              <a:buChar char="►"/>
            </a:pPr>
            <a:r>
              <a:rPr lang="en-GB"/>
              <a:t>Reading to an adult / monitored by an adult- recording their reading at least 4 times per week in their Reading Record.</a:t>
            </a:r>
            <a:endParaRPr/>
          </a:p>
          <a:p>
            <a:pPr marL="342900" lvl="0" indent="-342900" algn="l" rtl="0">
              <a:spcBef>
                <a:spcPts val="1000"/>
              </a:spcBef>
              <a:spcAft>
                <a:spcPts val="0"/>
              </a:spcAft>
              <a:buSzPts val="1440"/>
              <a:buChar char="►"/>
            </a:pPr>
            <a:r>
              <a:rPr lang="en-GB"/>
              <a:t>Spelling words – taught in school, issued to revise for a spelling test within a week. Your child will be given a spelling record. New spellings are given out each Friday and returned the following Friday.</a:t>
            </a:r>
            <a:endParaRPr/>
          </a:p>
          <a:p>
            <a:pPr marL="342900" lvl="0" indent="-342900" algn="l" rtl="0">
              <a:spcBef>
                <a:spcPts val="1000"/>
              </a:spcBef>
              <a:spcAft>
                <a:spcPts val="0"/>
              </a:spcAft>
              <a:buSzPts val="1440"/>
              <a:buChar char="►"/>
            </a:pPr>
            <a:r>
              <a:rPr lang="en-GB"/>
              <a:t>Workbooks are used for English and Maths. Children must present their work neatly, using a blue biro for English and a pencil for all Maths work.</a:t>
            </a:r>
            <a:endParaRPr/>
          </a:p>
          <a:p>
            <a:pPr marL="342900" lvl="0" indent="-342900" algn="l" rtl="0">
              <a:spcBef>
                <a:spcPts val="1000"/>
              </a:spcBef>
              <a:spcAft>
                <a:spcPts val="0"/>
              </a:spcAft>
              <a:buSzPts val="1440"/>
              <a:buChar char="►"/>
            </a:pPr>
            <a:r>
              <a:rPr lang="en-GB"/>
              <a:t>TT Rockstars (5 minutes per day)</a:t>
            </a:r>
            <a:endParaRPr/>
          </a:p>
          <a:p>
            <a:pPr marL="0" lvl="0" indent="0" algn="l" rtl="0">
              <a:spcBef>
                <a:spcPts val="1000"/>
              </a:spcBef>
              <a:spcAft>
                <a:spcPts val="0"/>
              </a:spcAft>
              <a:buSzPts val="1440"/>
              <a:buNone/>
            </a:pPr>
            <a:r>
              <a:rPr lang="en-GB"/>
              <a:t>Homework will usually be set on Fridays and be due in on Wednesdays. There will be the opportunity to attend Homework Club for support with home learning. </a:t>
            </a:r>
            <a:endParaRPr/>
          </a:p>
          <a:p>
            <a:pPr marL="342900" lvl="0" indent="-251460" algn="l" rtl="0">
              <a:spcBef>
                <a:spcPts val="1000"/>
              </a:spcBef>
              <a:spcAft>
                <a:spcPts val="0"/>
              </a:spcAft>
              <a:buSzPts val="1440"/>
              <a:buNone/>
            </a:pPr>
            <a:endParaRPr/>
          </a:p>
          <a:p>
            <a:pPr marL="0" lvl="0" indent="0" algn="l" rtl="0">
              <a:spcBef>
                <a:spcPts val="1000"/>
              </a:spcBef>
              <a:spcAft>
                <a:spcPts val="0"/>
              </a:spcAft>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1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Behaviour Expectations</a:t>
            </a:r>
            <a:endParaRPr/>
          </a:p>
        </p:txBody>
      </p:sp>
      <p:pic>
        <p:nvPicPr>
          <p:cNvPr id="264" name="Google Shape;264;p18"/>
          <p:cNvPicPr preferRelativeResize="0"/>
          <p:nvPr/>
        </p:nvPicPr>
        <p:blipFill rotWithShape="1">
          <a:blip r:embed="rId3">
            <a:alphaModFix/>
          </a:blip>
          <a:srcRect/>
          <a:stretch/>
        </p:blipFill>
        <p:spPr>
          <a:xfrm>
            <a:off x="2617365" y="1930400"/>
            <a:ext cx="4915949" cy="3119772"/>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sp>
        <p:nvSpPr>
          <p:cNvPr id="265" name="Google Shape;265;p18"/>
          <p:cNvSpPr/>
          <p:nvPr/>
        </p:nvSpPr>
        <p:spPr>
          <a:xfrm>
            <a:off x="2351713" y="5505086"/>
            <a:ext cx="6096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3 key principles that will be used by all staff to set expectations and discuss behaviour</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1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Ready- children </a:t>
            </a:r>
            <a:endParaRPr/>
          </a:p>
        </p:txBody>
      </p:sp>
      <p:sp>
        <p:nvSpPr>
          <p:cNvPr id="271" name="Google Shape;271;p19"/>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251460" algn="l" rtl="0">
              <a:spcBef>
                <a:spcPts val="0"/>
              </a:spcBef>
              <a:spcAft>
                <a:spcPts val="0"/>
              </a:spcAft>
              <a:buSzPts val="1440"/>
              <a:buFont typeface="Noto Sans Symbols"/>
              <a:buNone/>
            </a:pPr>
            <a:endParaRPr/>
          </a:p>
          <a:p>
            <a:pPr marL="342900" lvl="0" indent="-342900" algn="l" rtl="0">
              <a:spcBef>
                <a:spcPts val="1000"/>
              </a:spcBef>
              <a:spcAft>
                <a:spcPts val="0"/>
              </a:spcAft>
              <a:buSzPts val="1440"/>
              <a:buFont typeface="Noto Sans Symbols"/>
              <a:buChar char="▪"/>
            </a:pPr>
            <a:r>
              <a:rPr lang="en-GB"/>
              <a:t>Wear the correct school uniform </a:t>
            </a:r>
            <a:endParaRPr/>
          </a:p>
          <a:p>
            <a:pPr marL="342900" lvl="0" indent="-342900" algn="l" rtl="0">
              <a:spcBef>
                <a:spcPts val="1000"/>
              </a:spcBef>
              <a:spcAft>
                <a:spcPts val="0"/>
              </a:spcAft>
              <a:buSzPts val="1440"/>
              <a:buChar char="►"/>
            </a:pPr>
            <a:r>
              <a:rPr lang="en-GB"/>
              <a:t> Arrive at school and lessons on time</a:t>
            </a:r>
            <a:endParaRPr/>
          </a:p>
          <a:p>
            <a:pPr marL="342900" lvl="0" indent="-342900" algn="l" rtl="0">
              <a:spcBef>
                <a:spcPts val="1000"/>
              </a:spcBef>
              <a:spcAft>
                <a:spcPts val="0"/>
              </a:spcAft>
              <a:buSzPts val="1440"/>
              <a:buChar char="►"/>
            </a:pPr>
            <a:r>
              <a:rPr lang="en-GB"/>
              <a:t>Sit according to the seating plan they have been given</a:t>
            </a:r>
            <a:endParaRPr/>
          </a:p>
          <a:p>
            <a:pPr marL="342900" lvl="0" indent="-342900" algn="l" rtl="0">
              <a:spcBef>
                <a:spcPts val="1000"/>
              </a:spcBef>
              <a:spcAft>
                <a:spcPts val="0"/>
              </a:spcAft>
              <a:buSzPts val="1440"/>
              <a:buChar char="►"/>
            </a:pPr>
            <a:r>
              <a:rPr lang="en-GB"/>
              <a:t>With support assess if they are ready to enter the classroom and learn </a:t>
            </a:r>
            <a:endParaRPr/>
          </a:p>
          <a:p>
            <a:pPr marL="342900" lvl="0" indent="-342900" algn="l" rtl="0">
              <a:spcBef>
                <a:spcPts val="1000"/>
              </a:spcBef>
              <a:spcAft>
                <a:spcPts val="0"/>
              </a:spcAft>
              <a:buSzPts val="1440"/>
              <a:buChar char="►"/>
            </a:pPr>
            <a:r>
              <a:rPr lang="en-GB"/>
              <a:t>Settle quickly to learn </a:t>
            </a:r>
            <a:endParaRPr/>
          </a:p>
          <a:p>
            <a:pPr marL="342900" lvl="0" indent="-251460" algn="l" rtl="0">
              <a:spcBef>
                <a:spcPts val="1000"/>
              </a:spcBef>
              <a:spcAft>
                <a:spcPts val="0"/>
              </a:spcAft>
              <a:buSzPts val="1440"/>
              <a:buNone/>
            </a:pPr>
            <a:endParaRPr/>
          </a:p>
        </p:txBody>
      </p:sp>
      <p:pic>
        <p:nvPicPr>
          <p:cNvPr id="272" name="Google Shape;272;p19"/>
          <p:cNvPicPr preferRelativeResize="0"/>
          <p:nvPr/>
        </p:nvPicPr>
        <p:blipFill rotWithShape="1">
          <a:blip r:embed="rId3">
            <a:alphaModFix/>
          </a:blip>
          <a:srcRect/>
          <a:stretch/>
        </p:blipFill>
        <p:spPr>
          <a:xfrm>
            <a:off x="4588550" y="521382"/>
            <a:ext cx="4651941" cy="134190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2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Respectful- children </a:t>
            </a:r>
            <a:endParaRPr/>
          </a:p>
        </p:txBody>
      </p:sp>
      <p:sp>
        <p:nvSpPr>
          <p:cNvPr id="278" name="Google Shape;278;p20"/>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Font typeface="Noto Sans Symbols"/>
              <a:buChar char="▪"/>
            </a:pPr>
            <a:r>
              <a:rPr lang="en-GB"/>
              <a:t>Listen carefully to the teacher, visitor or classmate who is talking </a:t>
            </a:r>
            <a:endParaRPr/>
          </a:p>
          <a:p>
            <a:pPr marL="342900" lvl="0" indent="-342900" algn="l" rtl="0">
              <a:spcBef>
                <a:spcPts val="1000"/>
              </a:spcBef>
              <a:spcAft>
                <a:spcPts val="0"/>
              </a:spcAft>
              <a:buSzPts val="1440"/>
              <a:buChar char="►"/>
            </a:pPr>
            <a:r>
              <a:rPr lang="en-GB"/>
              <a:t>Take care of the equipment, resources and facilities in our school</a:t>
            </a:r>
            <a:endParaRPr/>
          </a:p>
          <a:p>
            <a:pPr marL="342900" lvl="0" indent="-342900" algn="l" rtl="0">
              <a:spcBef>
                <a:spcPts val="1000"/>
              </a:spcBef>
              <a:spcAft>
                <a:spcPts val="0"/>
              </a:spcAft>
              <a:buSzPts val="1440"/>
              <a:buChar char="►"/>
            </a:pPr>
            <a:r>
              <a:rPr lang="en-GB"/>
              <a:t> Speak respectfully to others in school avoiding aggressive, foul or abusive language </a:t>
            </a:r>
            <a:endParaRPr/>
          </a:p>
          <a:p>
            <a:pPr marL="342900" lvl="0" indent="-342900" algn="l" rtl="0">
              <a:spcBef>
                <a:spcPts val="1000"/>
              </a:spcBef>
              <a:spcAft>
                <a:spcPts val="0"/>
              </a:spcAft>
              <a:buSzPts val="1440"/>
              <a:buChar char="►"/>
            </a:pPr>
            <a:r>
              <a:rPr lang="en-GB"/>
              <a:t>Respect the rights of everyone to access the learning opportunities </a:t>
            </a:r>
            <a:endParaRPr/>
          </a:p>
          <a:p>
            <a:pPr marL="342900" lvl="0" indent="-251460" algn="l" rtl="0">
              <a:spcBef>
                <a:spcPts val="1000"/>
              </a:spcBef>
              <a:spcAft>
                <a:spcPts val="0"/>
              </a:spcAft>
              <a:buSzPts val="1440"/>
              <a:buNone/>
            </a:pPr>
            <a:endParaRPr/>
          </a:p>
        </p:txBody>
      </p:sp>
      <p:pic>
        <p:nvPicPr>
          <p:cNvPr id="279" name="Google Shape;279;p20"/>
          <p:cNvPicPr preferRelativeResize="0"/>
          <p:nvPr/>
        </p:nvPicPr>
        <p:blipFill rotWithShape="1">
          <a:blip r:embed="rId3">
            <a:alphaModFix/>
          </a:blip>
          <a:srcRect/>
          <a:stretch/>
        </p:blipFill>
        <p:spPr>
          <a:xfrm>
            <a:off x="4975668" y="516706"/>
            <a:ext cx="4481044" cy="112547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2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Safe- children </a:t>
            </a:r>
            <a:endParaRPr/>
          </a:p>
        </p:txBody>
      </p:sp>
      <p:sp>
        <p:nvSpPr>
          <p:cNvPr id="285" name="Google Shape;285;p21"/>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Keep their hands and feet to themselves and don’t intentionally hurt others </a:t>
            </a:r>
            <a:endParaRPr/>
          </a:p>
          <a:p>
            <a:pPr marL="342900" lvl="0" indent="-342900" algn="l" rtl="0">
              <a:spcBef>
                <a:spcPts val="1000"/>
              </a:spcBef>
              <a:spcAft>
                <a:spcPts val="0"/>
              </a:spcAft>
              <a:buSzPts val="1440"/>
              <a:buChar char="►"/>
            </a:pPr>
            <a:r>
              <a:rPr lang="en-GB"/>
              <a:t>Follow the instructions of adults in relation to safety in school </a:t>
            </a:r>
            <a:endParaRPr/>
          </a:p>
          <a:p>
            <a:pPr marL="342900" lvl="0" indent="-342900" algn="l" rtl="0">
              <a:spcBef>
                <a:spcPts val="1000"/>
              </a:spcBef>
              <a:spcAft>
                <a:spcPts val="0"/>
              </a:spcAft>
              <a:buSzPts val="1440"/>
              <a:buChar char="►"/>
            </a:pPr>
            <a:r>
              <a:rPr lang="en-GB"/>
              <a:t> Act as positive roles model in the school corridors and classrooms </a:t>
            </a:r>
            <a:endParaRPr/>
          </a:p>
          <a:p>
            <a:pPr marL="342900" lvl="0" indent="-342900" algn="l" rtl="0">
              <a:spcBef>
                <a:spcPts val="1000"/>
              </a:spcBef>
              <a:spcAft>
                <a:spcPts val="0"/>
              </a:spcAft>
              <a:buSzPts val="1440"/>
              <a:buChar char="►"/>
            </a:pPr>
            <a:r>
              <a:rPr lang="en-GB"/>
              <a:t> Inform school staff of any concerns they have for their own or others’ wellbeing</a:t>
            </a:r>
            <a:endParaRPr/>
          </a:p>
          <a:p>
            <a:pPr marL="342900" lvl="0" indent="-342900" algn="l" rtl="0">
              <a:spcBef>
                <a:spcPts val="1000"/>
              </a:spcBef>
              <a:spcAft>
                <a:spcPts val="0"/>
              </a:spcAft>
              <a:buSzPts val="1440"/>
              <a:buChar char="►"/>
            </a:pPr>
            <a:r>
              <a:rPr lang="en-GB"/>
              <a:t>Understand that everyone has the right to feel safe in our school </a:t>
            </a:r>
            <a:endParaRPr/>
          </a:p>
          <a:p>
            <a:pPr marL="342900" lvl="0" indent="-251460" algn="l" rtl="0">
              <a:spcBef>
                <a:spcPts val="1000"/>
              </a:spcBef>
              <a:spcAft>
                <a:spcPts val="0"/>
              </a:spcAft>
              <a:buSzPts val="1440"/>
              <a:buNone/>
            </a:pPr>
            <a:endParaRPr/>
          </a:p>
        </p:txBody>
      </p:sp>
      <p:pic>
        <p:nvPicPr>
          <p:cNvPr id="286" name="Google Shape;286;p21"/>
          <p:cNvPicPr preferRelativeResize="0"/>
          <p:nvPr/>
        </p:nvPicPr>
        <p:blipFill rotWithShape="1">
          <a:blip r:embed="rId3">
            <a:alphaModFix/>
          </a:blip>
          <a:srcRect/>
          <a:stretch/>
        </p:blipFill>
        <p:spPr>
          <a:xfrm>
            <a:off x="3990909" y="652445"/>
            <a:ext cx="5283093" cy="120991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Walking to and from school</a:t>
            </a:r>
            <a:endParaRPr/>
          </a:p>
        </p:txBody>
      </p:sp>
      <p:sp>
        <p:nvSpPr>
          <p:cNvPr id="292" name="Google Shape;292;p22"/>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440"/>
              <a:buNone/>
            </a:pPr>
            <a:r>
              <a:rPr lang="en-GB"/>
              <a:t>Many Year 5 and Year 6 pupils have parental permission granted to walk to school and home from school.</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r>
              <a:rPr lang="en-GB"/>
              <a:t>With permission, these pupils may bring a mobile phone with them (in case of emergencies during the journey).  These phones are kept by the teacher during the school day.</a:t>
            </a:r>
            <a:endParaRPr/>
          </a:p>
          <a:p>
            <a:pPr marL="0" lvl="0" indent="0" algn="l" rtl="0">
              <a:spcBef>
                <a:spcPts val="1000"/>
              </a:spcBef>
              <a:spcAft>
                <a:spcPts val="0"/>
              </a:spcAft>
              <a:buSzPts val="1440"/>
              <a:buNone/>
            </a:pPr>
            <a:endParaRPr/>
          </a:p>
          <a:p>
            <a:pPr marL="0" lvl="0" indent="0" algn="l" rtl="0">
              <a:spcBef>
                <a:spcPts val="1000"/>
              </a:spcBef>
              <a:spcAft>
                <a:spcPts val="0"/>
              </a:spcAft>
              <a:buSzPts val="1440"/>
              <a:buNone/>
            </a:pPr>
            <a:r>
              <a:rPr lang="en-GB"/>
              <a:t>The permission form needs completing for the year ahead if you want them to walk home after school.  If there is no permission to walk, we cannot let them leave school unless they are accompanied by a parent or nominated adult.  </a:t>
            </a:r>
            <a:endParaRPr/>
          </a:p>
          <a:p>
            <a:pPr marL="0" lvl="0" indent="0" algn="l" rtl="0">
              <a:spcBef>
                <a:spcPts val="1000"/>
              </a:spcBef>
              <a:spcAft>
                <a:spcPts val="0"/>
              </a:spcAft>
              <a:buSzPts val="144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2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After School Club</a:t>
            </a:r>
            <a:endParaRPr/>
          </a:p>
        </p:txBody>
      </p:sp>
      <p:pic>
        <p:nvPicPr>
          <p:cNvPr id="298" name="Google Shape;298;p23"/>
          <p:cNvPicPr preferRelativeResize="0">
            <a:picLocks noGrp="1"/>
          </p:cNvPicPr>
          <p:nvPr>
            <p:ph type="body" idx="1"/>
          </p:nvPr>
        </p:nvPicPr>
        <p:blipFill rotWithShape="1">
          <a:blip r:embed="rId3">
            <a:alphaModFix/>
          </a:blip>
          <a:srcRect/>
          <a:stretch/>
        </p:blipFill>
        <p:spPr>
          <a:xfrm>
            <a:off x="827881" y="3120231"/>
            <a:ext cx="8296275" cy="19621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2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Medications</a:t>
            </a:r>
            <a:endParaRPr/>
          </a:p>
        </p:txBody>
      </p:sp>
      <p:sp>
        <p:nvSpPr>
          <p:cNvPr id="304" name="Google Shape;304;p24"/>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Asthma inhalers should be brought to the school office with instructions of when/how to administer.</a:t>
            </a:r>
            <a:endParaRPr/>
          </a:p>
          <a:p>
            <a:pPr marL="342900" lvl="0" indent="-342900" algn="l" rtl="0">
              <a:spcBef>
                <a:spcPts val="1000"/>
              </a:spcBef>
              <a:spcAft>
                <a:spcPts val="0"/>
              </a:spcAft>
              <a:buSzPts val="1440"/>
              <a:buChar char="►"/>
            </a:pPr>
            <a:r>
              <a:rPr lang="en-GB"/>
              <a:t>Epipens – make sure there are two epipens in school.</a:t>
            </a:r>
            <a:endParaRPr/>
          </a:p>
          <a:p>
            <a:pPr marL="342900" lvl="0" indent="-342900" algn="l" rtl="0">
              <a:spcBef>
                <a:spcPts val="1000"/>
              </a:spcBef>
              <a:spcAft>
                <a:spcPts val="0"/>
              </a:spcAft>
              <a:buSzPts val="1440"/>
              <a:buChar char="►"/>
            </a:pPr>
            <a:r>
              <a:rPr lang="en-GB"/>
              <a:t>If your child has any other conditions you wish the school to be aware of, please feel free to discuss with your child’s class teacher</a:t>
            </a:r>
            <a:endParaRPr/>
          </a:p>
          <a:p>
            <a:pPr marL="342900" lvl="0" indent="-251460" algn="l" rtl="0">
              <a:spcBef>
                <a:spcPts val="1000"/>
              </a:spcBef>
              <a:spcAft>
                <a:spcPts val="0"/>
              </a:spcAft>
              <a:buSzPts val="1440"/>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What parents can do</a:t>
            </a:r>
            <a:endParaRPr/>
          </a:p>
        </p:txBody>
      </p:sp>
      <p:sp>
        <p:nvSpPr>
          <p:cNvPr id="310" name="Google Shape;310;p25"/>
          <p:cNvSpPr txBox="1"/>
          <p:nvPr/>
        </p:nvSpPr>
        <p:spPr>
          <a:xfrm>
            <a:off x="432842" y="1473834"/>
            <a:ext cx="9991317" cy="5018406"/>
          </a:xfrm>
          <a:prstGeom prst="rect">
            <a:avLst/>
          </a:prstGeom>
          <a:noFill/>
          <a:ln>
            <a:noFill/>
          </a:ln>
        </p:spPr>
        <p:txBody>
          <a:bodyPr spcFirstLastPara="1" wrap="square" lIns="91425" tIns="45700" rIns="91425" bIns="45700" anchor="t" anchorCtr="0">
            <a:normAutofit fontScale="32500" lnSpcReduction="20000"/>
          </a:bodyPr>
          <a:lstStyle/>
          <a:p>
            <a:pPr marL="342900" marR="0" lvl="0" indent="-342900" algn="l" rtl="0">
              <a:spcBef>
                <a:spcPts val="0"/>
              </a:spcBef>
              <a:spcAft>
                <a:spcPts val="0"/>
              </a:spcAft>
              <a:buClr>
                <a:schemeClr val="accent1"/>
              </a:buClr>
              <a:buSzPct val="80000"/>
              <a:buFont typeface="Noto Sans Symbols"/>
              <a:buChar char="►"/>
            </a:pPr>
            <a:r>
              <a:rPr lang="en-GB" sz="3400">
                <a:solidFill>
                  <a:srgbClr val="3F3F3F"/>
                </a:solidFill>
                <a:latin typeface="Trebuchet MS"/>
                <a:ea typeface="Trebuchet MS"/>
                <a:cs typeface="Trebuchet MS"/>
                <a:sym typeface="Trebuchet MS"/>
              </a:rPr>
              <a:t>Help the children develop an increasing level of independence over time</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High expectations</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Good bed time routine </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Limit and monitor screen and internet use </a:t>
            </a:r>
            <a:endParaRPr/>
          </a:p>
          <a:p>
            <a:pPr marL="457200" marR="0" lvl="1" indent="0" algn="l" rtl="0">
              <a:spcBef>
                <a:spcPts val="1000"/>
              </a:spcBef>
              <a:spcAft>
                <a:spcPts val="0"/>
              </a:spcAft>
              <a:buClr>
                <a:schemeClr val="accent1"/>
              </a:buClr>
              <a:buSzPct val="80000"/>
              <a:buFont typeface="Noto Sans Symbols"/>
              <a:buNone/>
            </a:pPr>
            <a:endParaRPr sz="3400" b="0" i="0" u="none" strike="noStrike" cap="none">
              <a:solidFill>
                <a:srgbClr val="3F3F3F"/>
              </a:solidFill>
              <a:latin typeface="Trebuchet MS"/>
              <a:ea typeface="Trebuchet MS"/>
              <a:cs typeface="Trebuchet MS"/>
              <a:sym typeface="Trebuchet MS"/>
            </a:endParaRPr>
          </a:p>
          <a:p>
            <a:pPr marL="342900" marR="0" lvl="0" indent="-342900" algn="l" rtl="0">
              <a:spcBef>
                <a:spcPts val="1000"/>
              </a:spcBef>
              <a:spcAft>
                <a:spcPts val="0"/>
              </a:spcAft>
              <a:buClr>
                <a:schemeClr val="accent1"/>
              </a:buClr>
              <a:buSzPct val="80000"/>
              <a:buFont typeface="Noto Sans Symbols"/>
              <a:buChar char="►"/>
            </a:pPr>
            <a:r>
              <a:rPr lang="en-GB" sz="3400">
                <a:solidFill>
                  <a:srgbClr val="3F3F3F"/>
                </a:solidFill>
                <a:latin typeface="Trebuchet MS"/>
                <a:ea typeface="Trebuchet MS"/>
                <a:cs typeface="Trebuchet MS"/>
                <a:sym typeface="Trebuchet MS"/>
              </a:rPr>
              <a:t>Support, encourage, share, guide</a:t>
            </a:r>
            <a:endParaRPr/>
          </a:p>
          <a:p>
            <a:pPr marL="0" marR="0" lvl="0" indent="0" algn="l" rtl="0">
              <a:spcBef>
                <a:spcPts val="1000"/>
              </a:spcBef>
              <a:spcAft>
                <a:spcPts val="0"/>
              </a:spcAft>
              <a:buClr>
                <a:schemeClr val="accent1"/>
              </a:buClr>
              <a:buSzPct val="80000"/>
              <a:buFont typeface="Noto Sans Symbols"/>
              <a:buNone/>
            </a:pPr>
            <a:endParaRPr sz="3400">
              <a:solidFill>
                <a:srgbClr val="3F3F3F"/>
              </a:solidFill>
              <a:latin typeface="Trebuchet MS"/>
              <a:ea typeface="Trebuchet MS"/>
              <a:cs typeface="Trebuchet MS"/>
              <a:sym typeface="Trebuchet MS"/>
            </a:endParaRPr>
          </a:p>
          <a:p>
            <a:pPr marL="342900" marR="0" lvl="0" indent="-342900" algn="l" rtl="0">
              <a:spcBef>
                <a:spcPts val="1000"/>
              </a:spcBef>
              <a:spcAft>
                <a:spcPts val="0"/>
              </a:spcAft>
              <a:buClr>
                <a:schemeClr val="accent1"/>
              </a:buClr>
              <a:buSzPct val="80000"/>
              <a:buFont typeface="Noto Sans Symbols"/>
              <a:buChar char="►"/>
            </a:pPr>
            <a:r>
              <a:rPr lang="en-GB" sz="3400">
                <a:solidFill>
                  <a:srgbClr val="3F3F3F"/>
                </a:solidFill>
                <a:latin typeface="Trebuchet MS"/>
                <a:ea typeface="Trebuchet MS"/>
                <a:cs typeface="Trebuchet MS"/>
                <a:sym typeface="Trebuchet MS"/>
              </a:rPr>
              <a:t>Show that we all are part of applying the school rules and expectations for the good of the children </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Standards</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Uniform</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Healthy diet and snacks</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Homework</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Attitudes to learning</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Support and promote the shared values and ethos of the school </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Support your child to develop emotional literacy using the Zones of Regulation as a guide </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Be a role model of respectful behaviour to all within our school community </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Promote good attendance </a:t>
            </a:r>
            <a:endParaRPr/>
          </a:p>
          <a:p>
            <a:pPr marL="742950" marR="0" lvl="1" indent="-285750" algn="l" rtl="0">
              <a:spcBef>
                <a:spcPts val="1000"/>
              </a:spcBef>
              <a:spcAft>
                <a:spcPts val="0"/>
              </a:spcAft>
              <a:buClr>
                <a:schemeClr val="accent1"/>
              </a:buClr>
              <a:buSzPct val="80000"/>
              <a:buFont typeface="Noto Sans Symbols"/>
              <a:buChar char="►"/>
            </a:pPr>
            <a:r>
              <a:rPr lang="en-GB" sz="3400" b="0" i="0" u="none" strike="noStrike" cap="none">
                <a:solidFill>
                  <a:srgbClr val="3F3F3F"/>
                </a:solidFill>
                <a:latin typeface="Trebuchet MS"/>
                <a:ea typeface="Trebuchet MS"/>
                <a:cs typeface="Trebuchet MS"/>
                <a:sym typeface="Trebuchet MS"/>
              </a:rPr>
              <a:t>Communicate appropriately with the school and staff team </a:t>
            </a:r>
            <a:endParaRPr/>
          </a:p>
          <a:p>
            <a:pPr marL="742950" marR="0" lvl="1" indent="-259334" algn="l" rtl="0">
              <a:spcBef>
                <a:spcPts val="1000"/>
              </a:spcBef>
              <a:spcAft>
                <a:spcPts val="0"/>
              </a:spcAft>
              <a:buClr>
                <a:schemeClr val="accent1"/>
              </a:buClr>
              <a:buSzPct val="80000"/>
              <a:buFont typeface="Noto Sans Symbols"/>
              <a:buNone/>
            </a:pPr>
            <a:endParaRPr sz="1600" b="0" i="0" u="none" strike="noStrike" cap="none">
              <a:solidFill>
                <a:srgbClr val="3F3F3F"/>
              </a:solidFill>
              <a:latin typeface="Trebuchet MS"/>
              <a:ea typeface="Trebuchet MS"/>
              <a:cs typeface="Trebuchet MS"/>
              <a:sym typeface="Trebuchet MS"/>
            </a:endParaRPr>
          </a:p>
          <a:p>
            <a:pPr marL="0" marR="0" lvl="0" indent="0" algn="l" rtl="0">
              <a:spcBef>
                <a:spcPts val="1000"/>
              </a:spcBef>
              <a:spcAft>
                <a:spcPts val="0"/>
              </a:spcAft>
              <a:buClr>
                <a:schemeClr val="accent1"/>
              </a:buClr>
              <a:buSzPct val="80000"/>
              <a:buFont typeface="Noto Sans Symbols"/>
              <a:buNone/>
            </a:pPr>
            <a:endParaRPr sz="1800">
              <a:solidFill>
                <a:srgbClr val="3F3F3F"/>
              </a:solidFill>
              <a:latin typeface="Trebuchet MS"/>
              <a:ea typeface="Trebuchet MS"/>
              <a:cs typeface="Trebuchet MS"/>
              <a:sym typeface="Trebuchet MS"/>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2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Dates for your diary </a:t>
            </a:r>
            <a:endParaRPr/>
          </a:p>
        </p:txBody>
      </p:sp>
      <p:pic>
        <p:nvPicPr>
          <p:cNvPr id="316" name="Google Shape;316;p26"/>
          <p:cNvPicPr preferRelativeResize="0"/>
          <p:nvPr/>
        </p:nvPicPr>
        <p:blipFill rotWithShape="1">
          <a:blip r:embed="rId3">
            <a:alphaModFix/>
          </a:blip>
          <a:srcRect/>
          <a:stretch/>
        </p:blipFill>
        <p:spPr>
          <a:xfrm>
            <a:off x="119936" y="1428621"/>
            <a:ext cx="5581067" cy="3991428"/>
          </a:xfrm>
          <a:prstGeom prst="rect">
            <a:avLst/>
          </a:prstGeom>
          <a:noFill/>
          <a:ln>
            <a:noFill/>
          </a:ln>
        </p:spPr>
      </p:pic>
      <p:pic>
        <p:nvPicPr>
          <p:cNvPr id="317" name="Google Shape;317;p26"/>
          <p:cNvPicPr preferRelativeResize="0"/>
          <p:nvPr/>
        </p:nvPicPr>
        <p:blipFill rotWithShape="1">
          <a:blip r:embed="rId4">
            <a:alphaModFix/>
          </a:blip>
          <a:srcRect/>
          <a:stretch/>
        </p:blipFill>
        <p:spPr>
          <a:xfrm>
            <a:off x="5518378" y="1428621"/>
            <a:ext cx="5734342" cy="418633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2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Volunteering </a:t>
            </a:r>
            <a:endParaRPr/>
          </a:p>
        </p:txBody>
      </p:sp>
      <p:sp>
        <p:nvSpPr>
          <p:cNvPr id="323" name="Google Shape;323;p2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The school always needs volunteers, whether it be with listening to readers, supervising on school trips or something else. If you would like to volunteer please take a volunteer application form the main office and return once collected. </a:t>
            </a:r>
            <a:endParaRPr/>
          </a:p>
        </p:txBody>
      </p:sp>
      <p:pic>
        <p:nvPicPr>
          <p:cNvPr id="324" name="Google Shape;324;p27" descr="I Want To Volunteer - Community First ..."/>
          <p:cNvPicPr preferRelativeResize="0"/>
          <p:nvPr/>
        </p:nvPicPr>
        <p:blipFill rotWithShape="1">
          <a:blip r:embed="rId3">
            <a:alphaModFix/>
          </a:blip>
          <a:srcRect/>
          <a:stretch/>
        </p:blipFill>
        <p:spPr>
          <a:xfrm>
            <a:off x="3058441" y="3338818"/>
            <a:ext cx="4063812" cy="270428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2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How to contact us</a:t>
            </a:r>
            <a:endParaRPr/>
          </a:p>
        </p:txBody>
      </p:sp>
      <p:sp>
        <p:nvSpPr>
          <p:cNvPr id="330" name="Google Shape;330;p28"/>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SzPts val="1440"/>
              <a:buChar char="►"/>
            </a:pPr>
            <a:r>
              <a:rPr lang="en-GB"/>
              <a:t>Absence email address- </a:t>
            </a:r>
            <a:r>
              <a:rPr lang="en-GB" u="sng">
                <a:solidFill>
                  <a:schemeClr val="hlink"/>
                </a:solidFill>
                <a:hlinkClick r:id="rId3"/>
              </a:rPr>
              <a:t>pupilabsence@haydonabbey.bucks.sch.uk</a:t>
            </a:r>
            <a:endParaRPr/>
          </a:p>
          <a:p>
            <a:pPr marL="342900" lvl="0" indent="-342900" algn="l" rtl="0">
              <a:spcBef>
                <a:spcPts val="1000"/>
              </a:spcBef>
              <a:spcAft>
                <a:spcPts val="0"/>
              </a:spcAft>
              <a:buSzPts val="1440"/>
              <a:buChar char="►"/>
            </a:pPr>
            <a:r>
              <a:rPr lang="en-GB"/>
              <a:t>Main office- </a:t>
            </a:r>
            <a:r>
              <a:rPr lang="en-GB" u="sng">
                <a:solidFill>
                  <a:schemeClr val="hlink"/>
                </a:solidFill>
                <a:hlinkClick r:id="rId4"/>
              </a:rPr>
              <a:t>office@hayonabbey.bucks.sch.uk</a:t>
            </a:r>
            <a:r>
              <a:rPr lang="en-GB"/>
              <a:t> </a:t>
            </a:r>
            <a:endParaRPr/>
          </a:p>
          <a:p>
            <a:pPr marL="342900" lvl="0" indent="-342900" algn="l" rtl="0">
              <a:spcBef>
                <a:spcPts val="1000"/>
              </a:spcBef>
              <a:spcAft>
                <a:spcPts val="0"/>
              </a:spcAft>
              <a:buSzPts val="1440"/>
              <a:buChar char="►"/>
            </a:pPr>
            <a:r>
              <a:rPr lang="en-GB"/>
              <a:t>Telephone: 01296 482278</a:t>
            </a:r>
            <a:endParaRPr/>
          </a:p>
          <a:p>
            <a:pPr marL="342900" lvl="0" indent="-342900" algn="l" rtl="0">
              <a:spcBef>
                <a:spcPts val="1000"/>
              </a:spcBef>
              <a:spcAft>
                <a:spcPts val="0"/>
              </a:spcAft>
              <a:buSzPts val="1440"/>
              <a:buChar char="►"/>
            </a:pPr>
            <a:r>
              <a:rPr lang="en-GB"/>
              <a:t>Asheikh@haydonabbey.bucks.sch.uk</a:t>
            </a:r>
            <a:endParaRPr/>
          </a:p>
          <a:p>
            <a:pPr marL="342900" lvl="0" indent="-342900" algn="l" rtl="0">
              <a:spcBef>
                <a:spcPts val="1000"/>
              </a:spcBef>
              <a:spcAft>
                <a:spcPts val="0"/>
              </a:spcAft>
              <a:buSzPts val="1440"/>
              <a:buChar char="►"/>
            </a:pPr>
            <a:r>
              <a:rPr lang="en-GB"/>
              <a:t>Speak with class teacher at the end of the school day</a:t>
            </a:r>
            <a:endParaRPr/>
          </a:p>
          <a:p>
            <a:pPr marL="342900" lvl="0" indent="-342900" algn="l" rtl="0">
              <a:spcBef>
                <a:spcPts val="1000"/>
              </a:spcBef>
              <a:spcAft>
                <a:spcPts val="0"/>
              </a:spcAft>
              <a:buSzPts val="1440"/>
              <a:buChar char="►"/>
            </a:pPr>
            <a:r>
              <a:rPr lang="en-GB"/>
              <a:t>Family worker- Pastoral support, </a:t>
            </a:r>
            <a:r>
              <a:rPr lang="en-GB" u="sng">
                <a:solidFill>
                  <a:schemeClr val="hlink"/>
                </a:solidFill>
                <a:hlinkClick r:id="rId5"/>
              </a:rPr>
              <a:t>Asheikh@haydonabbey.bucks.sch.uk</a:t>
            </a:r>
            <a:r>
              <a:rPr lang="en-GB"/>
              <a:t> </a:t>
            </a:r>
            <a:endParaRPr/>
          </a:p>
          <a:p>
            <a:pPr marL="342900" lvl="0" indent="-342900" algn="l" rtl="0">
              <a:spcBef>
                <a:spcPts val="1000"/>
              </a:spcBef>
              <a:spcAft>
                <a:spcPts val="0"/>
              </a:spcAft>
              <a:buSzPts val="1440"/>
              <a:buChar char="►"/>
            </a:pPr>
            <a:r>
              <a:rPr lang="en-GB"/>
              <a:t>SENCO- </a:t>
            </a:r>
            <a:r>
              <a:rPr lang="en-GB" u="sng">
                <a:solidFill>
                  <a:schemeClr val="hlink"/>
                </a:solidFill>
                <a:hlinkClick r:id="rId6"/>
              </a:rPr>
              <a:t>senco@haydonabbey.bucks.sch.uk</a:t>
            </a:r>
            <a:r>
              <a:rPr lang="en-GB"/>
              <a:t>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2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Any questions</a:t>
            </a:r>
            <a:endParaRPr/>
          </a:p>
        </p:txBody>
      </p:sp>
      <p:pic>
        <p:nvPicPr>
          <p:cNvPr id="336" name="Google Shape;336;p29" descr="4 Types of Job Interview Questions to ..."/>
          <p:cNvPicPr preferRelativeResize="0"/>
          <p:nvPr/>
        </p:nvPicPr>
        <p:blipFill rotWithShape="1">
          <a:blip r:embed="rId3">
            <a:alphaModFix/>
          </a:blip>
          <a:srcRect/>
          <a:stretch/>
        </p:blipFill>
        <p:spPr>
          <a:xfrm>
            <a:off x="1948291" y="2277554"/>
            <a:ext cx="6289698" cy="2515879"/>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30"/>
          <p:cNvSpPr txBox="1">
            <a:spLocks noGrp="1"/>
          </p:cNvSpPr>
          <p:nvPr>
            <p:ph type="title"/>
          </p:nvPr>
        </p:nvSpPr>
        <p:spPr>
          <a:xfrm>
            <a:off x="937392" y="2768600"/>
            <a:ext cx="8596668" cy="13208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accent1"/>
              </a:buClr>
              <a:buSzPts val="3600"/>
              <a:buFont typeface="Trebuchet MS"/>
              <a:buNone/>
            </a:pPr>
            <a:r>
              <a:rPr lang="en-GB"/>
              <a:t>Thank you for coming</a:t>
            </a:r>
            <a:endParaRPr/>
          </a:p>
        </p:txBody>
      </p:sp>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1740</Words>
  <Application>Microsoft Office PowerPoint</Application>
  <PresentationFormat>Widescreen</PresentationFormat>
  <Paragraphs>199</Paragraphs>
  <Slides>30</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Arial</vt:lpstr>
      <vt:lpstr>Calibri</vt:lpstr>
      <vt:lpstr>Noto Sans Symbols</vt:lpstr>
      <vt:lpstr>Trebuchet MS</vt:lpstr>
      <vt:lpstr>Facet</vt:lpstr>
      <vt:lpstr>Welcome Year 6</vt:lpstr>
      <vt:lpstr>Welcome</vt:lpstr>
      <vt:lpstr>Support staff</vt:lpstr>
      <vt:lpstr>What will our school day look like?</vt:lpstr>
      <vt:lpstr>Some of the areas of learning  in Year 6</vt:lpstr>
      <vt:lpstr>PSHE</vt:lpstr>
      <vt:lpstr>PSHE</vt:lpstr>
      <vt:lpstr>Some of the areas of learning  in Year 6</vt:lpstr>
      <vt:lpstr>What are the uniform expectations?</vt:lpstr>
      <vt:lpstr>What are the P.E uniform expectations?</vt:lpstr>
      <vt:lpstr>Uniform-  Other points to note about the expected standards.</vt:lpstr>
      <vt:lpstr>PE Days</vt:lpstr>
      <vt:lpstr>What do my children need to bring?</vt:lpstr>
      <vt:lpstr>What do I need to bring to school each day in Year?</vt:lpstr>
      <vt:lpstr>Attendance</vt:lpstr>
      <vt:lpstr>Travelling to and from school:</vt:lpstr>
      <vt:lpstr>Homework</vt:lpstr>
      <vt:lpstr>Behaviour Expectations</vt:lpstr>
      <vt:lpstr>Ready- children </vt:lpstr>
      <vt:lpstr>Respectful- children </vt:lpstr>
      <vt:lpstr>Safe- children </vt:lpstr>
      <vt:lpstr>Walking to and from school</vt:lpstr>
      <vt:lpstr>After School Club</vt:lpstr>
      <vt:lpstr>Medications</vt:lpstr>
      <vt:lpstr>What parents can do</vt:lpstr>
      <vt:lpstr>Dates for your diary </vt:lpstr>
      <vt:lpstr>Volunteering </vt:lpstr>
      <vt:lpstr>How to contact us</vt:lpstr>
      <vt:lpstr>Any questions</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Year 6</dc:title>
  <dc:creator>Ashleigh Ferdinand</dc:creator>
  <cp:lastModifiedBy>Sarah Whittaker</cp:lastModifiedBy>
  <cp:revision>1</cp:revision>
  <dcterms:created xsi:type="dcterms:W3CDTF">2024-06-28T13:16:33Z</dcterms:created>
  <dcterms:modified xsi:type="dcterms:W3CDTF">2026-09-09T14:56:58Z</dcterms:modified>
</cp:coreProperties>
</file>