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8"/>
  </p:notesMasterIdLst>
  <p:sldIdLst>
    <p:sldId id="256" r:id="rId2"/>
    <p:sldId id="279" r:id="rId3"/>
    <p:sldId id="284" r:id="rId4"/>
    <p:sldId id="283" r:id="rId5"/>
    <p:sldId id="280" r:id="rId6"/>
    <p:sldId id="285" r:id="rId7"/>
    <p:sldId id="281" r:id="rId8"/>
    <p:sldId id="274" r:id="rId9"/>
    <p:sldId id="257" r:id="rId10"/>
    <p:sldId id="258" r:id="rId11"/>
    <p:sldId id="272" r:id="rId12"/>
    <p:sldId id="259" r:id="rId13"/>
    <p:sldId id="261" r:id="rId14"/>
    <p:sldId id="262" r:id="rId15"/>
    <p:sldId id="263" r:id="rId16"/>
    <p:sldId id="273" r:id="rId17"/>
    <p:sldId id="268" r:id="rId18"/>
    <p:sldId id="266" r:id="rId19"/>
    <p:sldId id="265" r:id="rId20"/>
    <p:sldId id="267" r:id="rId21"/>
    <p:sldId id="275" r:id="rId22"/>
    <p:sldId id="269" r:id="rId23"/>
    <p:sldId id="277" r:id="rId24"/>
    <p:sldId id="270" r:id="rId25"/>
    <p:sldId id="276" r:id="rId26"/>
    <p:sldId id="286"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5" d="100"/>
          <a:sy n="115" d="100"/>
        </p:scale>
        <p:origin x="1320"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418591-4BA2-4EEA-AB4E-2449231BD801}" type="datetimeFigureOut">
              <a:rPr lang="en-GB" smtClean="0"/>
              <a:pPr/>
              <a:t>24/11/2017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66D68E1-C96C-46F6-9462-78F72F72E855}" type="slidenum">
              <a:rPr lang="en-GB" smtClean="0"/>
              <a:pPr/>
              <a:t>‹#›</a:t>
            </a:fld>
            <a:endParaRPr lang="en-GB"/>
          </a:p>
        </p:txBody>
      </p:sp>
    </p:spTree>
    <p:extLst>
      <p:ext uri="{BB962C8B-B14F-4D97-AF65-F5344CB8AC3E}">
        <p14:creationId xmlns:p14="http://schemas.microsoft.com/office/powerpoint/2010/main" val="1563681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algn="r">
              <a:defRPr sz="1800" b="0" i="0" u="none" strike="noStrike" kern="0" cap="none" spc="0" baseline="0">
                <a:solidFill>
                  <a:srgbClr val="000000"/>
                </a:solidFill>
                <a:uFillTx/>
              </a:defRPr>
            </a:pPr>
            <a:fld id="{6CD03F8E-255E-433D-BB0F-73C035F8FD0B}" type="slidenum">
              <a:rPr kern="0">
                <a:solidFill>
                  <a:srgbClr val="000000"/>
                </a:solidFill>
              </a:rPr>
              <a:pPr algn="r">
                <a:defRPr sz="1800" b="0" i="0" u="none" strike="noStrike" kern="0" cap="none" spc="0" baseline="0">
                  <a:solidFill>
                    <a:srgbClr val="000000"/>
                  </a:solidFill>
                  <a:uFillTx/>
                </a:defRPr>
              </a:pPr>
              <a:t>2</a:t>
            </a:fld>
            <a:endParaRPr lang="en-GB" sz="1200">
              <a:solidFill>
                <a:srgbClr val="000000"/>
              </a:solidFill>
            </a:endParaRPr>
          </a:p>
        </p:txBody>
      </p:sp>
    </p:spTree>
    <p:extLst>
      <p:ext uri="{BB962C8B-B14F-4D97-AF65-F5344CB8AC3E}">
        <p14:creationId xmlns:p14="http://schemas.microsoft.com/office/powerpoint/2010/main" val="4248094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algn="r">
              <a:defRPr sz="1800" b="0" i="0" u="none" strike="noStrike" kern="0" cap="none" spc="0" baseline="0">
                <a:solidFill>
                  <a:srgbClr val="000000"/>
                </a:solidFill>
                <a:uFillTx/>
              </a:defRPr>
            </a:pPr>
            <a:fld id="{6CD03F8E-255E-433D-BB0F-73C035F8FD0B}" type="slidenum">
              <a:rPr kern="0">
                <a:solidFill>
                  <a:srgbClr val="000000"/>
                </a:solidFill>
              </a:rPr>
              <a:pPr algn="r">
                <a:defRPr sz="1800" b="0" i="0" u="none" strike="noStrike" kern="0" cap="none" spc="0" baseline="0">
                  <a:solidFill>
                    <a:srgbClr val="000000"/>
                  </a:solidFill>
                  <a:uFillTx/>
                </a:defRPr>
              </a:pPr>
              <a:t>3</a:t>
            </a:fld>
            <a:endParaRPr lang="en-GB" sz="1200">
              <a:solidFill>
                <a:srgbClr val="000000"/>
              </a:solidFill>
            </a:endParaRPr>
          </a:p>
        </p:txBody>
      </p:sp>
    </p:spTree>
    <p:extLst>
      <p:ext uri="{BB962C8B-B14F-4D97-AF65-F5344CB8AC3E}">
        <p14:creationId xmlns:p14="http://schemas.microsoft.com/office/powerpoint/2010/main" val="15843542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algn="r">
              <a:defRPr sz="1800" b="0" i="0" u="none" strike="noStrike" kern="0" cap="none" spc="0" baseline="0">
                <a:solidFill>
                  <a:srgbClr val="000000"/>
                </a:solidFill>
                <a:uFillTx/>
              </a:defRPr>
            </a:pPr>
            <a:fld id="{6CD03F8E-255E-433D-BB0F-73C035F8FD0B}" type="slidenum">
              <a:rPr kern="0">
                <a:solidFill>
                  <a:srgbClr val="000000"/>
                </a:solidFill>
              </a:rPr>
              <a:pPr algn="r">
                <a:defRPr sz="1800" b="0" i="0" u="none" strike="noStrike" kern="0" cap="none" spc="0" baseline="0">
                  <a:solidFill>
                    <a:srgbClr val="000000"/>
                  </a:solidFill>
                  <a:uFillTx/>
                </a:defRPr>
              </a:pPr>
              <a:t>4</a:t>
            </a:fld>
            <a:endParaRPr lang="en-GB" sz="1200">
              <a:solidFill>
                <a:srgbClr val="000000"/>
              </a:solidFill>
            </a:endParaRPr>
          </a:p>
        </p:txBody>
      </p:sp>
    </p:spTree>
    <p:extLst>
      <p:ext uri="{BB962C8B-B14F-4D97-AF65-F5344CB8AC3E}">
        <p14:creationId xmlns:p14="http://schemas.microsoft.com/office/powerpoint/2010/main" val="7439084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84608" y="8685208"/>
            <a:ext cx="2971800" cy="457200"/>
          </a:xfrm>
          <a:prstGeom prst="rect">
            <a:avLst/>
          </a:prstGeom>
          <a:noFill/>
          <a:ln>
            <a:noFill/>
          </a:ln>
        </p:spPr>
        <p:txBody>
          <a:bodyPr vert="horz" wrap="square" lIns="91440" tIns="45720" rIns="91440" bIns="45720" anchor="b" anchorCtr="0" compatLnSpc="1"/>
          <a:lstStyle/>
          <a:p>
            <a:pPr algn="r">
              <a:defRPr sz="1800" b="0" i="0" u="none" strike="noStrike" kern="0" cap="none" spc="0" baseline="0">
                <a:solidFill>
                  <a:srgbClr val="000000"/>
                </a:solidFill>
                <a:uFillTx/>
              </a:defRPr>
            </a:pPr>
            <a:fld id="{6CD03F8E-255E-433D-BB0F-73C035F8FD0B}" type="slidenum">
              <a:rPr kern="0">
                <a:solidFill>
                  <a:srgbClr val="000000"/>
                </a:solidFill>
              </a:rPr>
              <a:pPr algn="r">
                <a:defRPr sz="1800" b="0" i="0" u="none" strike="noStrike" kern="0" cap="none" spc="0" baseline="0">
                  <a:solidFill>
                    <a:srgbClr val="000000"/>
                  </a:solidFill>
                  <a:uFillTx/>
                </a:defRPr>
              </a:pPr>
              <a:t>6</a:t>
            </a:fld>
            <a:endParaRPr lang="en-GB" sz="1200">
              <a:solidFill>
                <a:srgbClr val="000000"/>
              </a:solidFill>
            </a:endParaRPr>
          </a:p>
        </p:txBody>
      </p:sp>
    </p:spTree>
    <p:extLst>
      <p:ext uri="{BB962C8B-B14F-4D97-AF65-F5344CB8AC3E}">
        <p14:creationId xmlns:p14="http://schemas.microsoft.com/office/powerpoint/2010/main" val="18294700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66D68E1-C96C-46F6-9462-78F72F72E855}" type="slidenum">
              <a:rPr lang="en-GB" smtClean="0"/>
              <a:pPr/>
              <a:t>15</a:t>
            </a:fld>
            <a:endParaRPr lang="en-GB"/>
          </a:p>
        </p:txBody>
      </p:sp>
    </p:spTree>
    <p:extLst>
      <p:ext uri="{BB962C8B-B14F-4D97-AF65-F5344CB8AC3E}">
        <p14:creationId xmlns:p14="http://schemas.microsoft.com/office/powerpoint/2010/main" val="13665107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66D68E1-C96C-46F6-9462-78F72F72E855}" type="slidenum">
              <a:rPr lang="en-GB" smtClean="0"/>
              <a:pPr/>
              <a:t>17</a:t>
            </a:fld>
            <a:endParaRPr lang="en-GB"/>
          </a:p>
        </p:txBody>
      </p:sp>
    </p:spTree>
    <p:extLst>
      <p:ext uri="{BB962C8B-B14F-4D97-AF65-F5344CB8AC3E}">
        <p14:creationId xmlns:p14="http://schemas.microsoft.com/office/powerpoint/2010/main" val="2806757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66D68E1-C96C-46F6-9462-78F72F72E855}" type="slidenum">
              <a:rPr lang="en-GB" smtClean="0"/>
              <a:pPr/>
              <a:t>18</a:t>
            </a:fld>
            <a:endParaRPr lang="en-GB"/>
          </a:p>
        </p:txBody>
      </p:sp>
    </p:spTree>
    <p:extLst>
      <p:ext uri="{BB962C8B-B14F-4D97-AF65-F5344CB8AC3E}">
        <p14:creationId xmlns:p14="http://schemas.microsoft.com/office/powerpoint/2010/main" val="35457172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66D68E1-C96C-46F6-9462-78F72F72E855}" type="slidenum">
              <a:rPr lang="en-GB" smtClean="0"/>
              <a:pPr/>
              <a:t>19</a:t>
            </a:fld>
            <a:endParaRPr lang="en-GB"/>
          </a:p>
        </p:txBody>
      </p:sp>
    </p:spTree>
    <p:extLst>
      <p:ext uri="{BB962C8B-B14F-4D97-AF65-F5344CB8AC3E}">
        <p14:creationId xmlns:p14="http://schemas.microsoft.com/office/powerpoint/2010/main" val="5450926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66D68E1-C96C-46F6-9462-78F72F72E855}" type="slidenum">
              <a:rPr lang="en-GB" smtClean="0"/>
              <a:pPr/>
              <a:t>20</a:t>
            </a:fld>
            <a:endParaRPr lang="en-GB"/>
          </a:p>
        </p:txBody>
      </p:sp>
    </p:spTree>
    <p:extLst>
      <p:ext uri="{BB962C8B-B14F-4D97-AF65-F5344CB8AC3E}">
        <p14:creationId xmlns:p14="http://schemas.microsoft.com/office/powerpoint/2010/main" val="17812762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066D68E1-C96C-46F6-9462-78F72F72E855}" type="slidenum">
              <a:rPr lang="en-GB" smtClean="0"/>
              <a:pPr/>
              <a:t>21</a:t>
            </a:fld>
            <a:endParaRPr lang="en-GB"/>
          </a:p>
        </p:txBody>
      </p:sp>
    </p:spTree>
    <p:extLst>
      <p:ext uri="{BB962C8B-B14F-4D97-AF65-F5344CB8AC3E}">
        <p14:creationId xmlns:p14="http://schemas.microsoft.com/office/powerpoint/2010/main" val="1035142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382421E9-E11F-4D88-9E64-0E2A5DFA8DBE}" type="datetimeFigureOut">
              <a:rPr lang="en-GB" smtClean="0"/>
              <a:pPr/>
              <a:t>24/11/2017</a:t>
            </a:fld>
            <a:endParaRPr lang="en-GB"/>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GB"/>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EDF6492B-58F1-4CFF-B887-177A2D1BD2C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382421E9-E11F-4D88-9E64-0E2A5DFA8DBE}" type="datetimeFigureOut">
              <a:rPr lang="en-GB" smtClean="0"/>
              <a:pPr/>
              <a:t>24/11/2017</a:t>
            </a:fld>
            <a:endParaRPr lang="en-GB"/>
          </a:p>
        </p:txBody>
      </p:sp>
      <p:sp>
        <p:nvSpPr>
          <p:cNvPr id="9" name="Slide Number Placeholder 8"/>
          <p:cNvSpPr>
            <a:spLocks noGrp="1"/>
          </p:cNvSpPr>
          <p:nvPr>
            <p:ph type="sldNum" sz="quarter" idx="15"/>
          </p:nvPr>
        </p:nvSpPr>
        <p:spPr/>
        <p:txBody>
          <a:bodyPr rtlCol="0"/>
          <a:lstStyle/>
          <a:p>
            <a:fld id="{EDF6492B-58F1-4CFF-B887-177A2D1BD2C7}" type="slidenum">
              <a:rPr lang="en-GB" smtClean="0"/>
              <a:pPr/>
              <a:t>‹#›</a:t>
            </a:fld>
            <a:endParaRPr lang="en-GB"/>
          </a:p>
        </p:txBody>
      </p:sp>
      <p:sp>
        <p:nvSpPr>
          <p:cNvPr id="10" name="Footer Placeholder 9"/>
          <p:cNvSpPr>
            <a:spLocks noGrp="1"/>
          </p:cNvSpPr>
          <p:nvPr>
            <p:ph type="ftr" sz="quarter" idx="16"/>
          </p:nvPr>
        </p:nvSpPr>
        <p:spPr/>
        <p:txBody>
          <a:bodyPr rtlCol="0"/>
          <a:lstStyle/>
          <a:p>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382421E9-E11F-4D88-9E64-0E2A5DFA8DBE}" type="datetimeFigureOut">
              <a:rPr lang="en-GB" smtClean="0"/>
              <a:pPr/>
              <a:t>24/11/2017</a:t>
            </a:fld>
            <a:endParaRPr lang="en-GB"/>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GB"/>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EDF6492B-58F1-4CFF-B887-177A2D1BD2C7}"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82421E9-E11F-4D88-9E64-0E2A5DFA8DBE}" type="datetimeFigureOut">
              <a:rPr lang="en-GB" smtClean="0"/>
              <a:pPr/>
              <a:t>24/11/2017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F6492B-58F1-4CFF-B887-177A2D1BD2C7}" type="slidenum">
              <a:rPr lang="en-GB" smtClean="0"/>
              <a:pPr/>
              <a:t>‹#›</a:t>
            </a:fld>
            <a:endParaRPr lang="en-GB"/>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382421E9-E11F-4D88-9E64-0E2A5DFA8DBE}" type="datetimeFigureOut">
              <a:rPr lang="en-GB" smtClean="0"/>
              <a:pPr/>
              <a:t>24/11/2017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DF6492B-58F1-4CFF-B887-177A2D1BD2C7}" type="slidenum">
              <a:rPr lang="en-GB" smtClean="0"/>
              <a:pPr/>
              <a:t>‹#›</a:t>
            </a:fld>
            <a:endParaRPr lang="en-GB"/>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382421E9-E11F-4D88-9E64-0E2A5DFA8DBE}" type="datetimeFigureOut">
              <a:rPr lang="en-GB" smtClean="0"/>
              <a:pPr/>
              <a:t>24/11/2017</a:t>
            </a:fld>
            <a:endParaRPr lang="en-GB"/>
          </a:p>
        </p:txBody>
      </p:sp>
      <p:sp>
        <p:nvSpPr>
          <p:cNvPr id="7" name="Slide Number Placeholder 6"/>
          <p:cNvSpPr>
            <a:spLocks noGrp="1"/>
          </p:cNvSpPr>
          <p:nvPr>
            <p:ph type="sldNum" sz="quarter" idx="11"/>
          </p:nvPr>
        </p:nvSpPr>
        <p:spPr/>
        <p:txBody>
          <a:bodyPr rtlCol="0"/>
          <a:lstStyle/>
          <a:p>
            <a:fld id="{EDF6492B-58F1-4CFF-B887-177A2D1BD2C7}" type="slidenum">
              <a:rPr lang="en-GB" smtClean="0"/>
              <a:pPr/>
              <a:t>‹#›</a:t>
            </a:fld>
            <a:endParaRPr lang="en-GB"/>
          </a:p>
        </p:txBody>
      </p:sp>
      <p:sp>
        <p:nvSpPr>
          <p:cNvPr id="8" name="Footer Placeholder 7"/>
          <p:cNvSpPr>
            <a:spLocks noGrp="1"/>
          </p:cNvSpPr>
          <p:nvPr>
            <p:ph type="ftr" sz="quarter" idx="12"/>
          </p:nvPr>
        </p:nvSpPr>
        <p:spPr/>
        <p:txBody>
          <a:bodyPr rtlCol="0"/>
          <a:lstStyle/>
          <a:p>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2421E9-E11F-4D88-9E64-0E2A5DFA8DBE}" type="datetimeFigureOut">
              <a:rPr lang="en-GB" smtClean="0"/>
              <a:pPr/>
              <a:t>24/11/2017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DF6492B-58F1-4CFF-B887-177A2D1BD2C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382421E9-E11F-4D88-9E64-0E2A5DFA8DBE}" type="datetimeFigureOut">
              <a:rPr lang="en-GB" smtClean="0"/>
              <a:pPr/>
              <a:t>24/11/2017</a:t>
            </a:fld>
            <a:endParaRPr lang="en-GB"/>
          </a:p>
        </p:txBody>
      </p:sp>
      <p:sp>
        <p:nvSpPr>
          <p:cNvPr id="22" name="Slide Number Placeholder 21"/>
          <p:cNvSpPr>
            <a:spLocks noGrp="1"/>
          </p:cNvSpPr>
          <p:nvPr>
            <p:ph type="sldNum" sz="quarter" idx="15"/>
          </p:nvPr>
        </p:nvSpPr>
        <p:spPr/>
        <p:txBody>
          <a:bodyPr rtlCol="0"/>
          <a:lstStyle/>
          <a:p>
            <a:fld id="{EDF6492B-58F1-4CFF-B887-177A2D1BD2C7}" type="slidenum">
              <a:rPr lang="en-GB" smtClean="0"/>
              <a:pPr/>
              <a:t>‹#›</a:t>
            </a:fld>
            <a:endParaRPr lang="en-GB"/>
          </a:p>
        </p:txBody>
      </p:sp>
      <p:sp>
        <p:nvSpPr>
          <p:cNvPr id="23" name="Footer Placeholder 22"/>
          <p:cNvSpPr>
            <a:spLocks noGrp="1"/>
          </p:cNvSpPr>
          <p:nvPr>
            <p:ph type="ftr" sz="quarter" idx="16"/>
          </p:nvPr>
        </p:nvSpPr>
        <p:spPr/>
        <p:txBody>
          <a:bodyPr rtlCol="0"/>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382421E9-E11F-4D88-9E64-0E2A5DFA8DBE}" type="datetimeFigureOut">
              <a:rPr lang="en-GB" smtClean="0"/>
              <a:pPr/>
              <a:t>24/11/2017</a:t>
            </a:fld>
            <a:endParaRPr lang="en-GB"/>
          </a:p>
        </p:txBody>
      </p:sp>
      <p:sp>
        <p:nvSpPr>
          <p:cNvPr id="18" name="Slide Number Placeholder 17"/>
          <p:cNvSpPr>
            <a:spLocks noGrp="1"/>
          </p:cNvSpPr>
          <p:nvPr>
            <p:ph type="sldNum" sz="quarter" idx="11"/>
          </p:nvPr>
        </p:nvSpPr>
        <p:spPr/>
        <p:txBody>
          <a:bodyPr rtlCol="0"/>
          <a:lstStyle/>
          <a:p>
            <a:fld id="{EDF6492B-58F1-4CFF-B887-177A2D1BD2C7}" type="slidenum">
              <a:rPr lang="en-GB" smtClean="0"/>
              <a:pPr/>
              <a:t>‹#›</a:t>
            </a:fld>
            <a:endParaRPr lang="en-GB"/>
          </a:p>
        </p:txBody>
      </p:sp>
      <p:sp>
        <p:nvSpPr>
          <p:cNvPr id="21" name="Footer Placeholder 20"/>
          <p:cNvSpPr>
            <a:spLocks noGrp="1"/>
          </p:cNvSpPr>
          <p:nvPr>
            <p:ph type="ftr" sz="quarter" idx="12"/>
          </p:nvPr>
        </p:nvSpPr>
        <p:spPr/>
        <p:txBody>
          <a:bodyPr rtlCol="0"/>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2421E9-E11F-4D88-9E64-0E2A5DFA8DBE}" type="datetimeFigureOut">
              <a:rPr lang="en-GB" smtClean="0"/>
              <a:pPr/>
              <a:t>24/11/2017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6492B-58F1-4CFF-B887-177A2D1BD2C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2421E9-E11F-4D88-9E64-0E2A5DFA8DBE}" type="datetimeFigureOut">
              <a:rPr lang="en-GB" smtClean="0"/>
              <a:pPr/>
              <a:t>24/11/2017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F6492B-58F1-4CFF-B887-177A2D1BD2C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382421E9-E11F-4D88-9E64-0E2A5DFA8DBE}" type="datetimeFigureOut">
              <a:rPr lang="en-GB" smtClean="0"/>
              <a:pPr/>
              <a:t>24/11/2017</a:t>
            </a:fld>
            <a:endParaRPr lang="en-GB"/>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GB"/>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EDF6492B-58F1-4CFF-B887-177A2D1BD2C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35696" y="332656"/>
            <a:ext cx="6624736" cy="3416320"/>
          </a:xfrm>
          <a:prstGeom prst="rect">
            <a:avLst/>
          </a:prstGeom>
          <a:noFill/>
          <a:ln>
            <a:noFill/>
          </a:ln>
        </p:spPr>
        <p:txBody>
          <a:bodyPr wrap="square" lIns="91440" tIns="45720" rIns="91440" bIns="45720">
            <a:spAutoFit/>
          </a:bodyPr>
          <a:lstStyle/>
          <a:p>
            <a:pPr algn="ctr"/>
            <a:r>
              <a:rPr lang="en-US" sz="5400" b="1" dirty="0" smtClean="0">
                <a:ln w="19050">
                  <a:solidFill>
                    <a:schemeClr val="accent1"/>
                  </a:solidFill>
                  <a:prstDash val="solid"/>
                </a:ln>
                <a:solidFill>
                  <a:schemeClr val="accent3">
                    <a:lumMod val="60000"/>
                    <a:lumOff val="40000"/>
                  </a:schemeClr>
                </a:solidFill>
                <a:effectLst>
                  <a:outerShdw blurRad="50000" dist="50800" dir="7500000" algn="tl">
                    <a:srgbClr val="000000">
                      <a:shade val="5000"/>
                      <a:alpha val="35000"/>
                    </a:srgbClr>
                  </a:outerShdw>
                </a:effectLst>
                <a:latin typeface="CCW Cursive Writing 1" pitchFamily="66" charset="0"/>
              </a:rPr>
              <a:t>Phonics and Reading Workshop</a:t>
            </a:r>
            <a:endParaRPr lang="en-US" sz="5400" b="1" dirty="0">
              <a:ln w="19050">
                <a:solidFill>
                  <a:schemeClr val="accent1"/>
                </a:solidFill>
                <a:prstDash val="solid"/>
              </a:ln>
              <a:solidFill>
                <a:schemeClr val="accent3">
                  <a:lumMod val="60000"/>
                  <a:lumOff val="40000"/>
                </a:schemeClr>
              </a:solidFill>
              <a:effectLst>
                <a:outerShdw blurRad="50000" dist="50800" dir="7500000" algn="tl">
                  <a:srgbClr val="000000">
                    <a:shade val="5000"/>
                    <a:alpha val="35000"/>
                  </a:srgbClr>
                </a:outerShdw>
              </a:effectLst>
              <a:latin typeface="CCW Cursive Writing 1" pitchFamily="66" charset="0"/>
            </a:endParaRPr>
          </a:p>
        </p:txBody>
      </p:sp>
      <p:sp>
        <p:nvSpPr>
          <p:cNvPr id="5" name="TextBox 4"/>
          <p:cNvSpPr txBox="1"/>
          <p:nvPr/>
        </p:nvSpPr>
        <p:spPr>
          <a:xfrm>
            <a:off x="2483768" y="4149080"/>
            <a:ext cx="5976664" cy="1446550"/>
          </a:xfrm>
          <a:prstGeom prst="rect">
            <a:avLst/>
          </a:prstGeom>
          <a:noFill/>
        </p:spPr>
        <p:txBody>
          <a:bodyPr wrap="square" rtlCol="0">
            <a:spAutoFit/>
          </a:bodyPr>
          <a:lstStyle/>
          <a:p>
            <a:pPr algn="ctr"/>
            <a:r>
              <a:rPr lang="en-GB" sz="4400" dirty="0" smtClean="0">
                <a:latin typeface="CCW Cursive Writing 1" pitchFamily="66" charset="0"/>
              </a:rPr>
              <a:t>23</a:t>
            </a:r>
            <a:r>
              <a:rPr lang="en-GB" sz="4400" baseline="30000" dirty="0" smtClean="0">
                <a:latin typeface="CCW Cursive Writing 1" pitchFamily="66" charset="0"/>
              </a:rPr>
              <a:t>rd</a:t>
            </a:r>
            <a:r>
              <a:rPr lang="en-GB" sz="4400" dirty="0" smtClean="0">
                <a:latin typeface="CCW Cursive Writing 1" pitchFamily="66" charset="0"/>
              </a:rPr>
              <a:t> November</a:t>
            </a:r>
          </a:p>
          <a:p>
            <a:pPr algn="ctr"/>
            <a:r>
              <a:rPr lang="en-GB" sz="4400" dirty="0" smtClean="0">
                <a:latin typeface="CCW Cursive Writing 1" pitchFamily="66" charset="0"/>
              </a:rPr>
              <a:t>2017</a:t>
            </a:r>
            <a:endParaRPr lang="en-GB" sz="4400" dirty="0">
              <a:latin typeface="CCW Cursive Writing 1"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5"/>
          <p:cNvSpPr txBox="1"/>
          <p:nvPr/>
        </p:nvSpPr>
        <p:spPr>
          <a:xfrm>
            <a:off x="179515" y="1628802"/>
            <a:ext cx="3816422" cy="369335"/>
          </a:xfrm>
          <a:prstGeom prst="rect">
            <a:avLst/>
          </a:prstGeom>
          <a:noFill/>
          <a:ln>
            <a:noFill/>
          </a:ln>
        </p:spPr>
        <p:txBody>
          <a:bodyPr vert="horz" wrap="square" lIns="91440" tIns="45720" rIns="91440" bIns="45720" anchor="t" anchorCtr="0" compatLnSpc="1">
            <a:spAutoFit/>
          </a:bodyPr>
          <a:lstStyle/>
          <a:p>
            <a:pPr>
              <a:defRPr sz="1800" b="0" i="0" u="none" strike="noStrike" kern="0" cap="none" spc="0" baseline="0">
                <a:solidFill>
                  <a:srgbClr val="000000"/>
                </a:solidFill>
                <a:uFillTx/>
              </a:defRPr>
            </a:pPr>
            <a:endParaRPr lang="en-GB">
              <a:solidFill>
                <a:srgbClr val="000000"/>
              </a:solidFill>
            </a:endParaRPr>
          </a:p>
        </p:txBody>
      </p:sp>
      <p:sp>
        <p:nvSpPr>
          <p:cNvPr id="4" name="Rectangle 7"/>
          <p:cNvSpPr/>
          <p:nvPr/>
        </p:nvSpPr>
        <p:spPr>
          <a:xfrm>
            <a:off x="21707" y="5157188"/>
            <a:ext cx="7344817" cy="402546"/>
          </a:xfrm>
          <a:prstGeom prst="rect">
            <a:avLst/>
          </a:prstGeom>
          <a:noFill/>
          <a:ln>
            <a:noFill/>
            <a:prstDash val="solid"/>
          </a:ln>
        </p:spPr>
        <p:txBody>
          <a:bodyPr vert="horz" wrap="square" lIns="91440" tIns="45720" rIns="91440" bIns="45720" anchor="t" anchorCtr="0" compatLnSpc="1">
            <a:spAutoFit/>
          </a:bodyPr>
          <a:lstStyle/>
          <a:p>
            <a:pPr>
              <a:lnSpc>
                <a:spcPct val="120000"/>
              </a:lnSpc>
              <a:defRPr sz="1800" b="0" i="0" u="none" strike="noStrike" kern="0" cap="none" spc="0" baseline="0">
                <a:solidFill>
                  <a:srgbClr val="000000"/>
                </a:solidFill>
                <a:uFillTx/>
              </a:defRPr>
            </a:pPr>
            <a:endParaRPr lang="en-US">
              <a:solidFill>
                <a:srgbClr val="000000"/>
              </a:solidFill>
            </a:endParaRPr>
          </a:p>
        </p:txBody>
      </p:sp>
      <p:sp>
        <p:nvSpPr>
          <p:cNvPr id="7" name="Rectangle 6"/>
          <p:cNvSpPr/>
          <p:nvPr/>
        </p:nvSpPr>
        <p:spPr>
          <a:xfrm>
            <a:off x="369384" y="1624089"/>
            <a:ext cx="7848872" cy="3970318"/>
          </a:xfrm>
          <a:prstGeom prst="rect">
            <a:avLst/>
          </a:prstGeom>
        </p:spPr>
        <p:txBody>
          <a:bodyPr wrap="square">
            <a:spAutoFit/>
          </a:bodyPr>
          <a:lstStyle/>
          <a:p>
            <a:pPr>
              <a:defRPr sz="1800" b="0" i="0" u="none" strike="noStrike" kern="0" cap="none" spc="0" baseline="0">
                <a:solidFill>
                  <a:srgbClr val="000000"/>
                </a:solidFill>
                <a:uFillTx/>
              </a:defRPr>
            </a:pPr>
            <a:r>
              <a:rPr lang="en-GB" dirty="0">
                <a:solidFill>
                  <a:srgbClr val="000000"/>
                </a:solidFill>
                <a:latin typeface="CCW Cursive Writing 1" pitchFamily="66" charset="0"/>
              </a:rPr>
              <a:t>Reading opens the door to learning and to the </a:t>
            </a:r>
            <a:r>
              <a:rPr lang="en-GB" dirty="0" smtClean="0">
                <a:solidFill>
                  <a:srgbClr val="000000"/>
                </a:solidFill>
                <a:latin typeface="CCW Cursive Writing 1" pitchFamily="66" charset="0"/>
              </a:rPr>
              <a:t>world around us. </a:t>
            </a:r>
            <a:r>
              <a:rPr lang="en-GB" dirty="0">
                <a:solidFill>
                  <a:srgbClr val="000000"/>
                </a:solidFill>
                <a:latin typeface="CCW Cursive Writing 1" pitchFamily="66" charset="0"/>
              </a:rPr>
              <a:t>It underpins everything we do and is essential </a:t>
            </a:r>
            <a:r>
              <a:rPr lang="en-GB" dirty="0" smtClean="0">
                <a:solidFill>
                  <a:srgbClr val="000000"/>
                </a:solidFill>
                <a:latin typeface="CCW Cursive Writing 1" pitchFamily="66" charset="0"/>
              </a:rPr>
              <a:t>to our </a:t>
            </a:r>
            <a:r>
              <a:rPr lang="en-GB" dirty="0">
                <a:solidFill>
                  <a:srgbClr val="000000"/>
                </a:solidFill>
                <a:latin typeface="CCW Cursive Writing 1" pitchFamily="66" charset="0"/>
              </a:rPr>
              <a:t>everyday </a:t>
            </a:r>
            <a:r>
              <a:rPr lang="en-GB" dirty="0" smtClean="0">
                <a:solidFill>
                  <a:srgbClr val="000000"/>
                </a:solidFill>
                <a:latin typeface="CCW Cursive Writing 1" pitchFamily="66" charset="0"/>
              </a:rPr>
              <a:t>lives.</a:t>
            </a:r>
            <a:endParaRPr lang="en-GB" dirty="0">
              <a:solidFill>
                <a:srgbClr val="000000"/>
              </a:solidFill>
              <a:latin typeface="CCW Cursive Writing 1" pitchFamily="66" charset="0"/>
            </a:endParaRPr>
          </a:p>
          <a:p>
            <a:pPr>
              <a:defRPr sz="1800" b="0" i="0" u="none" strike="noStrike" kern="0" cap="none" spc="0" baseline="0">
                <a:solidFill>
                  <a:srgbClr val="000000"/>
                </a:solidFill>
                <a:uFillTx/>
              </a:defRPr>
            </a:pPr>
            <a:endParaRPr lang="en-GB" dirty="0">
              <a:solidFill>
                <a:srgbClr val="000000"/>
              </a:solidFill>
              <a:latin typeface="CCW Cursive Writing 1" pitchFamily="66" charset="0"/>
            </a:endParaRPr>
          </a:p>
          <a:p>
            <a:pPr>
              <a:defRPr sz="1800" b="0" i="0" u="none" strike="noStrike" kern="0" cap="none" spc="0" baseline="0">
                <a:solidFill>
                  <a:srgbClr val="000000"/>
                </a:solidFill>
                <a:uFillTx/>
              </a:defRPr>
            </a:pPr>
            <a:r>
              <a:rPr lang="en-GB" dirty="0" smtClean="0">
                <a:solidFill>
                  <a:srgbClr val="000000"/>
                </a:solidFill>
                <a:latin typeface="CCW Cursive Writing 1" pitchFamily="66" charset="0"/>
              </a:rPr>
              <a:t>Developing an early interest in reading for your child, not only paves the path for their school successes, but also life.</a:t>
            </a:r>
            <a:endParaRPr lang="en-GB" dirty="0">
              <a:solidFill>
                <a:srgbClr val="000000"/>
              </a:solidFill>
              <a:latin typeface="CCW Cursive Writing 1" pitchFamily="66" charset="0"/>
            </a:endParaRPr>
          </a:p>
          <a:p>
            <a:pPr>
              <a:defRPr sz="1800" b="0" i="0" u="none" strike="noStrike" kern="0" cap="none" spc="0" baseline="0">
                <a:solidFill>
                  <a:srgbClr val="000000"/>
                </a:solidFill>
                <a:uFillTx/>
              </a:defRPr>
            </a:pPr>
            <a:endParaRPr lang="en-GB" dirty="0">
              <a:solidFill>
                <a:srgbClr val="000000"/>
              </a:solidFill>
              <a:latin typeface="CCW Cursive Writing 1" pitchFamily="66" charset="0"/>
            </a:endParaRPr>
          </a:p>
          <a:p>
            <a:pPr>
              <a:defRPr sz="1800" b="0" i="0" u="none" strike="noStrike" kern="0" cap="none" spc="0" baseline="0">
                <a:solidFill>
                  <a:srgbClr val="000000"/>
                </a:solidFill>
                <a:uFillTx/>
              </a:defRPr>
            </a:pPr>
            <a:r>
              <a:rPr lang="en-GB" dirty="0">
                <a:solidFill>
                  <a:srgbClr val="000000"/>
                </a:solidFill>
                <a:latin typeface="CCW Cursive Writing 1" pitchFamily="66" charset="0"/>
              </a:rPr>
              <a:t>The beginning of your child’s reading journey started a long time before they joined the </a:t>
            </a:r>
            <a:r>
              <a:rPr lang="en-GB" dirty="0" smtClean="0">
                <a:solidFill>
                  <a:srgbClr val="000000"/>
                </a:solidFill>
                <a:latin typeface="CCW Cursive Writing 1" pitchFamily="66" charset="0"/>
              </a:rPr>
              <a:t>school and you were and continue to be their role models!</a:t>
            </a:r>
            <a:endParaRPr lang="en-GB" dirty="0">
              <a:solidFill>
                <a:srgbClr val="000000"/>
              </a:solidFill>
              <a:latin typeface="CCW Cursive Writing 1" pitchFamily="66" charset="0"/>
            </a:endParaRPr>
          </a:p>
          <a:p>
            <a:pPr>
              <a:defRPr sz="1800" b="0" i="0" u="none" strike="noStrike" kern="0" cap="none" spc="0" baseline="0">
                <a:solidFill>
                  <a:srgbClr val="000000"/>
                </a:solidFill>
                <a:uFillTx/>
              </a:defRPr>
            </a:pPr>
            <a:endParaRPr lang="en-GB" dirty="0">
              <a:solidFill>
                <a:srgbClr val="000000"/>
              </a:solidFill>
              <a:latin typeface="CCW Cursive Writing 1" pitchFamily="66" charset="0"/>
            </a:endParaRPr>
          </a:p>
        </p:txBody>
      </p:sp>
      <p:sp>
        <p:nvSpPr>
          <p:cNvPr id="8" name="Title 1"/>
          <p:cNvSpPr txBox="1">
            <a:spLocks/>
          </p:cNvSpPr>
          <p:nvPr/>
        </p:nvSpPr>
        <p:spPr>
          <a:xfrm>
            <a:off x="374433" y="270532"/>
            <a:ext cx="7772400" cy="735013"/>
          </a:xfrm>
          <a:prstGeom prst="rect">
            <a:avLst/>
          </a:prstGeom>
        </p:spPr>
        <p:txBody>
          <a:bodyPr vert="horz" anchor="b">
            <a:normAutofit/>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r>
              <a:rPr lang="en-GB" b="1" u="sng" dirty="0" smtClean="0">
                <a:latin typeface="CCW Cursive Writing 1" pitchFamily="66" charset="0"/>
              </a:rPr>
              <a:t>Early Reading</a:t>
            </a:r>
            <a:endParaRPr lang="en-GB" b="1" u="sng" dirty="0">
              <a:latin typeface="CCW Cursive Writing 1" pitchFamily="66" charset="0"/>
            </a:endParaRPr>
          </a:p>
        </p:txBody>
      </p:sp>
      <p:sp>
        <p:nvSpPr>
          <p:cNvPr id="9" name="Subtitle 2"/>
          <p:cNvSpPr txBox="1">
            <a:spLocks/>
          </p:cNvSpPr>
          <p:nvPr/>
        </p:nvSpPr>
        <p:spPr>
          <a:xfrm>
            <a:off x="251519" y="1005545"/>
            <a:ext cx="8136907" cy="792089"/>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a:buNone/>
            </a:pPr>
            <a:r>
              <a:rPr lang="en-GB" b="1" dirty="0" smtClean="0">
                <a:latin typeface="CCW Cursive Writing 1" pitchFamily="66" charset="0"/>
              </a:rPr>
              <a:t>Why is reading important? </a:t>
            </a:r>
            <a:endParaRPr lang="en-GB" b="1" dirty="0">
              <a:latin typeface="CCW Cursive Writing 1" pitchFamily="66" charset="0"/>
            </a:endParaRPr>
          </a:p>
        </p:txBody>
      </p:sp>
    </p:spTree>
    <p:extLst>
      <p:ext uri="{BB962C8B-B14F-4D97-AF65-F5344CB8AC3E}">
        <p14:creationId xmlns:p14="http://schemas.microsoft.com/office/powerpoint/2010/main" val="17726661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5"/>
          <p:cNvSpPr txBox="1"/>
          <p:nvPr/>
        </p:nvSpPr>
        <p:spPr>
          <a:xfrm>
            <a:off x="179515" y="1628802"/>
            <a:ext cx="3816422" cy="369335"/>
          </a:xfrm>
          <a:prstGeom prst="rect">
            <a:avLst/>
          </a:prstGeom>
          <a:noFill/>
          <a:ln>
            <a:noFill/>
          </a:ln>
        </p:spPr>
        <p:txBody>
          <a:bodyPr vert="horz" wrap="square" lIns="91440" tIns="45720" rIns="91440" bIns="45720" anchor="t" anchorCtr="0" compatLnSpc="1">
            <a:spAutoFit/>
          </a:bodyPr>
          <a:lstStyle/>
          <a:p>
            <a:pPr>
              <a:defRPr sz="1800" b="0" i="0" u="none" strike="noStrike" kern="0" cap="none" spc="0" baseline="0">
                <a:solidFill>
                  <a:srgbClr val="000000"/>
                </a:solidFill>
                <a:uFillTx/>
              </a:defRPr>
            </a:pPr>
            <a:endParaRPr lang="en-GB">
              <a:solidFill>
                <a:srgbClr val="000000"/>
              </a:solidFill>
            </a:endParaRPr>
          </a:p>
        </p:txBody>
      </p:sp>
      <p:sp>
        <p:nvSpPr>
          <p:cNvPr id="4" name="Rectangle 7"/>
          <p:cNvSpPr/>
          <p:nvPr/>
        </p:nvSpPr>
        <p:spPr>
          <a:xfrm>
            <a:off x="21707" y="5157188"/>
            <a:ext cx="7344817" cy="402546"/>
          </a:xfrm>
          <a:prstGeom prst="rect">
            <a:avLst/>
          </a:prstGeom>
          <a:noFill/>
          <a:ln>
            <a:noFill/>
            <a:prstDash val="solid"/>
          </a:ln>
        </p:spPr>
        <p:txBody>
          <a:bodyPr vert="horz" wrap="square" lIns="91440" tIns="45720" rIns="91440" bIns="45720" anchor="t" anchorCtr="0" compatLnSpc="1">
            <a:spAutoFit/>
          </a:bodyPr>
          <a:lstStyle/>
          <a:p>
            <a:pPr>
              <a:lnSpc>
                <a:spcPct val="120000"/>
              </a:lnSpc>
              <a:defRPr sz="1800" b="0" i="0" u="none" strike="noStrike" kern="0" cap="none" spc="0" baseline="0">
                <a:solidFill>
                  <a:srgbClr val="000000"/>
                </a:solidFill>
                <a:uFillTx/>
              </a:defRPr>
            </a:pPr>
            <a:endParaRPr lang="en-US">
              <a:solidFill>
                <a:srgbClr val="000000"/>
              </a:solidFill>
            </a:endParaRPr>
          </a:p>
        </p:txBody>
      </p:sp>
      <p:sp>
        <p:nvSpPr>
          <p:cNvPr id="7" name="Rectangle 6"/>
          <p:cNvSpPr/>
          <p:nvPr/>
        </p:nvSpPr>
        <p:spPr>
          <a:xfrm>
            <a:off x="323532" y="1005545"/>
            <a:ext cx="8496940" cy="5909310"/>
          </a:xfrm>
          <a:prstGeom prst="rect">
            <a:avLst/>
          </a:prstGeom>
        </p:spPr>
        <p:txBody>
          <a:bodyPr wrap="square">
            <a:spAutoFit/>
          </a:bodyPr>
          <a:lstStyle/>
          <a:p>
            <a:pPr>
              <a:defRPr sz="1800" b="0" i="0" u="none" strike="noStrike" kern="0" cap="none" spc="0" baseline="0">
                <a:solidFill>
                  <a:srgbClr val="000000"/>
                </a:solidFill>
                <a:uFillTx/>
              </a:defRPr>
            </a:pPr>
            <a:r>
              <a:rPr lang="en-GB" dirty="0" smtClean="0">
                <a:solidFill>
                  <a:srgbClr val="000000"/>
                </a:solidFill>
                <a:latin typeface="CCW Cursive Writing 1" pitchFamily="66" charset="0"/>
              </a:rPr>
              <a:t>Before worrying about reading levels, get your child hooked on books!</a:t>
            </a:r>
          </a:p>
          <a:p>
            <a:pPr>
              <a:defRPr sz="1800" b="0" i="0" u="none" strike="noStrike" kern="0" cap="none" spc="0" baseline="0">
                <a:solidFill>
                  <a:srgbClr val="000000"/>
                </a:solidFill>
                <a:uFillTx/>
              </a:defRPr>
            </a:pPr>
            <a:endParaRPr lang="en-GB" dirty="0">
              <a:solidFill>
                <a:srgbClr val="000000"/>
              </a:solidFill>
              <a:latin typeface="CCW Cursive Writing 1" pitchFamily="66" charset="0"/>
            </a:endParaRPr>
          </a:p>
          <a:p>
            <a:pPr>
              <a:defRPr sz="1800" b="0" i="0" u="none" strike="noStrike" kern="0" cap="none" spc="0" baseline="0">
                <a:solidFill>
                  <a:srgbClr val="000000"/>
                </a:solidFill>
                <a:uFillTx/>
              </a:defRPr>
            </a:pPr>
            <a:r>
              <a:rPr lang="en-GB" dirty="0" smtClean="0">
                <a:solidFill>
                  <a:srgbClr val="000000"/>
                </a:solidFill>
                <a:latin typeface="CCW Cursive Writing 1" pitchFamily="66" charset="0"/>
              </a:rPr>
              <a:t>Take trips to the library together and read a story together each day. Ignite a love of reading and the reading attainment will follow.</a:t>
            </a:r>
          </a:p>
          <a:p>
            <a:pPr>
              <a:defRPr sz="1800" b="0" i="0" u="none" strike="noStrike" kern="0" cap="none" spc="0" baseline="0">
                <a:solidFill>
                  <a:srgbClr val="000000"/>
                </a:solidFill>
                <a:uFillTx/>
              </a:defRPr>
            </a:pPr>
            <a:endParaRPr lang="en-GB" dirty="0" smtClean="0">
              <a:solidFill>
                <a:srgbClr val="000000"/>
              </a:solidFill>
              <a:latin typeface="CCW Cursive Writing 1" pitchFamily="66" charset="0"/>
            </a:endParaRPr>
          </a:p>
          <a:p>
            <a:pPr>
              <a:defRPr sz="1800" b="0" i="0" u="none" strike="noStrike" kern="0" cap="none" spc="0" baseline="0">
                <a:solidFill>
                  <a:srgbClr val="000000"/>
                </a:solidFill>
                <a:uFillTx/>
              </a:defRPr>
            </a:pPr>
            <a:r>
              <a:rPr lang="en-GB" dirty="0" smtClean="0">
                <a:solidFill>
                  <a:srgbClr val="000000"/>
                </a:solidFill>
                <a:latin typeface="CCW Cursive Writing 1" pitchFamily="66" charset="0"/>
              </a:rPr>
              <a:t>Ensure that they are immersed into a text rich world, where you promote the importance of the printed word. Explore letters/words on logos, shop names, food packets, etc. </a:t>
            </a:r>
          </a:p>
          <a:p>
            <a:pPr>
              <a:defRPr sz="1800" b="0" i="0" u="none" strike="noStrike" kern="0" cap="none" spc="0" baseline="0">
                <a:solidFill>
                  <a:srgbClr val="000000"/>
                </a:solidFill>
                <a:uFillTx/>
              </a:defRPr>
            </a:pPr>
            <a:endParaRPr lang="en-GB" dirty="0">
              <a:solidFill>
                <a:srgbClr val="000000"/>
              </a:solidFill>
              <a:latin typeface="CCW Cursive Writing 1" pitchFamily="66" charset="0"/>
            </a:endParaRPr>
          </a:p>
          <a:p>
            <a:pPr>
              <a:defRPr sz="1800" b="0" i="0" u="none" strike="noStrike" kern="0" cap="none" spc="0" baseline="0">
                <a:solidFill>
                  <a:srgbClr val="000000"/>
                </a:solidFill>
                <a:uFillTx/>
              </a:defRPr>
            </a:pPr>
            <a:r>
              <a:rPr lang="en-GB" dirty="0" smtClean="0">
                <a:solidFill>
                  <a:srgbClr val="000000"/>
                </a:solidFill>
                <a:latin typeface="CCW Cursive Writing 1" pitchFamily="66" charset="0"/>
              </a:rPr>
              <a:t>Show that there is a book for all interests. If your child is truck mad then tap into this interest through books!</a:t>
            </a:r>
          </a:p>
          <a:p>
            <a:pPr>
              <a:defRPr sz="1800" b="0" i="0" u="none" strike="noStrike" kern="0" cap="none" spc="0" baseline="0">
                <a:solidFill>
                  <a:srgbClr val="000000"/>
                </a:solidFill>
                <a:uFillTx/>
              </a:defRPr>
            </a:pPr>
            <a:endParaRPr lang="en-GB" dirty="0">
              <a:solidFill>
                <a:srgbClr val="000000"/>
              </a:solidFill>
              <a:latin typeface="CCW Cursive Writing 1" pitchFamily="66" charset="0"/>
            </a:endParaRPr>
          </a:p>
          <a:p>
            <a:pPr>
              <a:defRPr sz="1800" b="0" i="0" u="none" strike="noStrike" kern="0" cap="none" spc="0" baseline="0">
                <a:solidFill>
                  <a:srgbClr val="000000"/>
                </a:solidFill>
                <a:uFillTx/>
              </a:defRPr>
            </a:pPr>
            <a:r>
              <a:rPr lang="en-GB" i="1" dirty="0" smtClean="0">
                <a:solidFill>
                  <a:srgbClr val="FF0000"/>
                </a:solidFill>
                <a:latin typeface="CCW Cursive Writing 1" pitchFamily="66" charset="0"/>
              </a:rPr>
              <a:t>The more you read, the more things you will know. The more that you learn, the more places you’ll go! – Dr Seuss. </a:t>
            </a:r>
            <a:endParaRPr lang="en-GB" i="1" dirty="0">
              <a:solidFill>
                <a:srgbClr val="FF0000"/>
              </a:solidFill>
              <a:latin typeface="CCW Cursive Writing 1" pitchFamily="66" charset="0"/>
            </a:endParaRPr>
          </a:p>
          <a:p>
            <a:pPr>
              <a:defRPr sz="1800" b="0" i="0" u="none" strike="noStrike" kern="0" cap="none" spc="0" baseline="0">
                <a:solidFill>
                  <a:srgbClr val="000000"/>
                </a:solidFill>
                <a:uFillTx/>
              </a:defRPr>
            </a:pPr>
            <a:endParaRPr lang="en-GB" dirty="0">
              <a:solidFill>
                <a:srgbClr val="000000"/>
              </a:solidFill>
              <a:latin typeface="CCW Cursive Writing 1" pitchFamily="66" charset="0"/>
            </a:endParaRPr>
          </a:p>
        </p:txBody>
      </p:sp>
      <p:sp>
        <p:nvSpPr>
          <p:cNvPr id="9" name="Subtitle 2"/>
          <p:cNvSpPr txBox="1">
            <a:spLocks/>
          </p:cNvSpPr>
          <p:nvPr/>
        </p:nvSpPr>
        <p:spPr>
          <a:xfrm>
            <a:off x="179515" y="213456"/>
            <a:ext cx="8136907" cy="792089"/>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a:buNone/>
            </a:pPr>
            <a:r>
              <a:rPr lang="en-GB" b="1" dirty="0" smtClean="0">
                <a:latin typeface="CCW Cursive Writing 1" pitchFamily="66" charset="0"/>
              </a:rPr>
              <a:t>Promoting a love of reading</a:t>
            </a:r>
            <a:endParaRPr lang="en-GB" b="1" dirty="0">
              <a:latin typeface="CCW Cursive Writing 1" pitchFamily="66" charset="0"/>
            </a:endParaRPr>
          </a:p>
        </p:txBody>
      </p:sp>
    </p:spTree>
    <p:extLst>
      <p:ext uri="{BB962C8B-B14F-4D97-AF65-F5344CB8AC3E}">
        <p14:creationId xmlns:p14="http://schemas.microsoft.com/office/powerpoint/2010/main" val="14925527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67541" y="32790"/>
            <a:ext cx="8229600" cy="1143000"/>
          </a:xfrm>
        </p:spPr>
        <p:txBody>
          <a:bodyPr/>
          <a:lstStyle/>
          <a:p>
            <a:pPr lvl="0"/>
            <a:r>
              <a:rPr lang="en-GB" b="1" dirty="0">
                <a:latin typeface="CCW Cursive Writing 1" pitchFamily="66" charset="0"/>
              </a:rPr>
              <a:t>Reading requires two skills:</a:t>
            </a:r>
          </a:p>
        </p:txBody>
      </p:sp>
      <p:sp>
        <p:nvSpPr>
          <p:cNvPr id="4" name="Rectangle 7"/>
          <p:cNvSpPr/>
          <p:nvPr/>
        </p:nvSpPr>
        <p:spPr>
          <a:xfrm>
            <a:off x="21707" y="5157188"/>
            <a:ext cx="7344817" cy="402546"/>
          </a:xfrm>
          <a:prstGeom prst="rect">
            <a:avLst/>
          </a:prstGeom>
          <a:noFill/>
          <a:ln>
            <a:noFill/>
            <a:prstDash val="solid"/>
          </a:ln>
        </p:spPr>
        <p:txBody>
          <a:bodyPr vert="horz" wrap="square" lIns="91440" tIns="45720" rIns="91440" bIns="45720" anchor="t" anchorCtr="0" compatLnSpc="1">
            <a:spAutoFit/>
          </a:bodyPr>
          <a:lstStyle/>
          <a:p>
            <a:pPr>
              <a:lnSpc>
                <a:spcPct val="120000"/>
              </a:lnSpc>
              <a:defRPr sz="1800" b="0" i="0" u="none" strike="noStrike" kern="0" cap="none" spc="0" baseline="0">
                <a:solidFill>
                  <a:srgbClr val="000000"/>
                </a:solidFill>
                <a:uFillTx/>
              </a:defRPr>
            </a:pPr>
            <a:endParaRPr lang="en-US">
              <a:solidFill>
                <a:srgbClr val="000000"/>
              </a:solidFill>
            </a:endParaRPr>
          </a:p>
        </p:txBody>
      </p:sp>
      <p:sp>
        <p:nvSpPr>
          <p:cNvPr id="6" name="Rectangle 5"/>
          <p:cNvSpPr/>
          <p:nvPr/>
        </p:nvSpPr>
        <p:spPr>
          <a:xfrm>
            <a:off x="323532" y="1268760"/>
            <a:ext cx="8496940" cy="923330"/>
          </a:xfrm>
          <a:prstGeom prst="rect">
            <a:avLst/>
          </a:prstGeom>
        </p:spPr>
        <p:txBody>
          <a:bodyPr wrap="square">
            <a:spAutoFit/>
          </a:bodyPr>
          <a:lstStyle/>
          <a:p>
            <a:pPr marL="285750" indent="-285750">
              <a:buFont typeface="Arial" panose="020B0604020202020204" pitchFamily="34" charset="0"/>
              <a:buChar char="•"/>
              <a:defRPr sz="1800" b="0" i="0" u="none" strike="noStrike" kern="0" cap="none" spc="0" baseline="0">
                <a:solidFill>
                  <a:srgbClr val="000000"/>
                </a:solidFill>
                <a:uFillTx/>
              </a:defRPr>
            </a:pPr>
            <a:r>
              <a:rPr lang="en-GB" dirty="0" smtClean="0">
                <a:solidFill>
                  <a:srgbClr val="000000"/>
                </a:solidFill>
                <a:latin typeface="CCW Cursive Writing 1" pitchFamily="66" charset="0"/>
              </a:rPr>
              <a:t>De-coding and word recognition</a:t>
            </a:r>
          </a:p>
          <a:p>
            <a:pPr marL="285750" indent="-285750">
              <a:buFont typeface="Arial" panose="020B0604020202020204" pitchFamily="34" charset="0"/>
              <a:buChar char="•"/>
              <a:defRPr sz="1800" b="0" i="0" u="none" strike="noStrike" kern="0" cap="none" spc="0" baseline="0">
                <a:solidFill>
                  <a:srgbClr val="000000"/>
                </a:solidFill>
                <a:uFillTx/>
              </a:defRPr>
            </a:pPr>
            <a:r>
              <a:rPr lang="en-GB" dirty="0" smtClean="0">
                <a:solidFill>
                  <a:srgbClr val="000000"/>
                </a:solidFill>
                <a:latin typeface="CCW Cursive Writing 1" pitchFamily="66" charset="0"/>
              </a:rPr>
              <a:t>Comprehension. </a:t>
            </a:r>
          </a:p>
          <a:p>
            <a:pPr>
              <a:defRPr sz="1800" b="0" i="0" u="none" strike="noStrike" kern="0" cap="none" spc="0" baseline="0">
                <a:solidFill>
                  <a:srgbClr val="000000"/>
                </a:solidFill>
                <a:uFillTx/>
              </a:defRPr>
            </a:pPr>
            <a:endParaRPr lang="en-GB" dirty="0">
              <a:solidFill>
                <a:srgbClr val="000000"/>
              </a:solidFill>
              <a:latin typeface="CCW Cursive Writing 1" pitchFamily="66" charset="0"/>
            </a:endParaRPr>
          </a:p>
        </p:txBody>
      </p:sp>
      <p:sp>
        <p:nvSpPr>
          <p:cNvPr id="8" name="Title 1"/>
          <p:cNvSpPr txBox="1">
            <a:spLocks/>
          </p:cNvSpPr>
          <p:nvPr/>
        </p:nvSpPr>
        <p:spPr>
          <a:xfrm>
            <a:off x="290531" y="1988840"/>
            <a:ext cx="8229600" cy="571500"/>
          </a:xfrm>
          <a:prstGeom prst="rect">
            <a:avLst/>
          </a:prstGeom>
        </p:spPr>
        <p:txBody>
          <a:bodyPr vert="horz" anchor="b">
            <a:normAutofit/>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r>
              <a:rPr lang="en-GB" b="1" dirty="0" smtClean="0">
                <a:latin typeface="CCW Cursive Writing 1" pitchFamily="66" charset="0"/>
              </a:rPr>
              <a:t>Comprehension:</a:t>
            </a:r>
            <a:endParaRPr lang="en-GB" b="1" dirty="0">
              <a:latin typeface="CCW Cursive Writing 1" pitchFamily="66" charset="0"/>
            </a:endParaRPr>
          </a:p>
        </p:txBody>
      </p:sp>
      <p:sp>
        <p:nvSpPr>
          <p:cNvPr id="9" name="Content Placeholder 2"/>
          <p:cNvSpPr txBox="1">
            <a:spLocks noGrp="1"/>
          </p:cNvSpPr>
          <p:nvPr>
            <p:ph sz="quarter" idx="1"/>
          </p:nvPr>
        </p:nvSpPr>
        <p:spPr>
          <a:xfrm>
            <a:off x="395536" y="2580928"/>
            <a:ext cx="7467600" cy="4277072"/>
          </a:xfrm>
        </p:spPr>
        <p:txBody>
          <a:bodyPr>
            <a:normAutofit lnSpcReduction="10000"/>
          </a:bodyPr>
          <a:lstStyle/>
          <a:p>
            <a:pPr>
              <a:lnSpc>
                <a:spcPct val="120000"/>
              </a:lnSpc>
              <a:spcBef>
                <a:spcPts val="0"/>
              </a:spcBef>
              <a:buNone/>
            </a:pPr>
            <a:r>
              <a:rPr lang="en-US" sz="2000" dirty="0" smtClean="0">
                <a:latin typeface="CCW Cursive Writing 1" pitchFamily="66" charset="0"/>
              </a:rPr>
              <a:t>	- Being </a:t>
            </a:r>
            <a:r>
              <a:rPr lang="en-US" sz="2000" dirty="0">
                <a:latin typeface="CCW Cursive Writing 1" pitchFamily="66" charset="0"/>
              </a:rPr>
              <a:t>able to read does not mean you understand what you read</a:t>
            </a:r>
            <a:r>
              <a:rPr lang="en-US" sz="2000" dirty="0" smtClean="0">
                <a:latin typeface="CCW Cursive Writing 1" pitchFamily="66" charset="0"/>
              </a:rPr>
              <a:t>.</a:t>
            </a:r>
          </a:p>
          <a:p>
            <a:pPr marL="0" indent="0">
              <a:lnSpc>
                <a:spcPct val="120000"/>
              </a:lnSpc>
              <a:spcBef>
                <a:spcPts val="0"/>
              </a:spcBef>
              <a:buNone/>
            </a:pPr>
            <a:endParaRPr lang="en-US" sz="2000" dirty="0">
              <a:latin typeface="CCW Cursive Writing 1" pitchFamily="66" charset="0"/>
            </a:endParaRPr>
          </a:p>
          <a:p>
            <a:pPr>
              <a:lnSpc>
                <a:spcPct val="120000"/>
              </a:lnSpc>
              <a:spcBef>
                <a:spcPts val="0"/>
              </a:spcBef>
              <a:buNone/>
            </a:pPr>
            <a:r>
              <a:rPr lang="en-US" sz="2000" dirty="0" smtClean="0">
                <a:latin typeface="CCW Cursive Writing 1" pitchFamily="66" charset="0"/>
              </a:rPr>
              <a:t>	- Your </a:t>
            </a:r>
            <a:r>
              <a:rPr lang="en-US" sz="2000" dirty="0">
                <a:latin typeface="CCW Cursive Writing 1" pitchFamily="66" charset="0"/>
              </a:rPr>
              <a:t>child might sound like a good reader but may not necessarily understand </a:t>
            </a:r>
            <a:r>
              <a:rPr lang="en-US" sz="2000" dirty="0" smtClean="0">
                <a:latin typeface="CCW Cursive Writing 1" pitchFamily="66" charset="0"/>
              </a:rPr>
              <a:t>or be able to discuss what is happening in the text.</a:t>
            </a:r>
          </a:p>
          <a:p>
            <a:pPr marL="0" indent="0">
              <a:lnSpc>
                <a:spcPct val="120000"/>
              </a:lnSpc>
              <a:spcBef>
                <a:spcPts val="0"/>
              </a:spcBef>
              <a:buNone/>
            </a:pPr>
            <a:endParaRPr lang="en-US" sz="2000" dirty="0">
              <a:latin typeface="CCW Cursive Writing 1" pitchFamily="66" charset="0"/>
            </a:endParaRPr>
          </a:p>
          <a:p>
            <a:pPr>
              <a:lnSpc>
                <a:spcPct val="120000"/>
              </a:lnSpc>
              <a:spcBef>
                <a:spcPts val="0"/>
              </a:spcBef>
              <a:buNone/>
            </a:pPr>
            <a:r>
              <a:rPr lang="en-US" sz="2000" dirty="0" smtClean="0">
                <a:latin typeface="CCW Cursive Writing 1" pitchFamily="66" charset="0"/>
              </a:rPr>
              <a:t>	- The </a:t>
            </a:r>
            <a:r>
              <a:rPr lang="en-US" sz="2000" dirty="0">
                <a:latin typeface="CCW Cursive Writing 1" pitchFamily="66" charset="0"/>
              </a:rPr>
              <a:t>best way to </a:t>
            </a:r>
            <a:r>
              <a:rPr lang="en-US" sz="2000" dirty="0" smtClean="0">
                <a:latin typeface="CCW Cursive Writing 1" pitchFamily="66" charset="0"/>
              </a:rPr>
              <a:t>develop understanding </a:t>
            </a:r>
            <a:r>
              <a:rPr lang="en-US" sz="2000" dirty="0">
                <a:latin typeface="CCW Cursive Writing 1" pitchFamily="66" charset="0"/>
              </a:rPr>
              <a:t>is to talk about texts.</a:t>
            </a:r>
          </a:p>
        </p:txBody>
      </p:sp>
    </p:spTree>
    <p:extLst>
      <p:ext uri="{BB962C8B-B14F-4D97-AF65-F5344CB8AC3E}">
        <p14:creationId xmlns:p14="http://schemas.microsoft.com/office/powerpoint/2010/main" val="4333434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noGrp="1"/>
          </p:cNvSpPr>
          <p:nvPr>
            <p:ph sz="quarter" idx="1"/>
          </p:nvPr>
        </p:nvSpPr>
        <p:spPr>
          <a:xfrm>
            <a:off x="251520" y="260648"/>
            <a:ext cx="8352928" cy="5760640"/>
          </a:xfrm>
        </p:spPr>
        <p:txBody>
          <a:bodyPr>
            <a:normAutofit/>
          </a:bodyPr>
          <a:lstStyle/>
          <a:p>
            <a:pPr>
              <a:lnSpc>
                <a:spcPct val="120000"/>
              </a:lnSpc>
              <a:spcBef>
                <a:spcPts val="0"/>
              </a:spcBef>
              <a:buNone/>
            </a:pPr>
            <a:r>
              <a:rPr lang="en-US" sz="2000" dirty="0" smtClean="0">
                <a:latin typeface="CCW Cursive Writing 1" pitchFamily="66" charset="0"/>
              </a:rPr>
              <a:t>	- </a:t>
            </a:r>
            <a:r>
              <a:rPr lang="en-GB" sz="1600" dirty="0" smtClean="0">
                <a:latin typeface="CCW Cursive Writing 1" panose="03050602040000000000" pitchFamily="66" charset="0"/>
              </a:rPr>
              <a:t>Before </a:t>
            </a:r>
            <a:r>
              <a:rPr lang="en-GB" sz="1600" dirty="0">
                <a:latin typeface="CCW Cursive Writing 1" panose="03050602040000000000" pitchFamily="66" charset="0"/>
              </a:rPr>
              <a:t>reading a book together, always talk about the title, the pictures and the information on the cover (front and back). If it’s new, ask what your child thinks the book might be about. If it’s an old favourite then talk about the bits you love most! Don’t worry if some books get chosen again and again</a:t>
            </a:r>
            <a:r>
              <a:rPr lang="en-GB" sz="1600" dirty="0" smtClean="0">
                <a:latin typeface="CCW Cursive Writing 1" panose="03050602040000000000" pitchFamily="66" charset="0"/>
              </a:rPr>
              <a:t>!</a:t>
            </a:r>
          </a:p>
          <a:p>
            <a:pPr>
              <a:lnSpc>
                <a:spcPct val="120000"/>
              </a:lnSpc>
              <a:spcBef>
                <a:spcPts val="0"/>
              </a:spcBef>
              <a:buNone/>
            </a:pPr>
            <a:endParaRPr lang="en-GB" sz="1600" dirty="0" smtClean="0">
              <a:latin typeface="CCW Cursive Writing 1" panose="03050602040000000000" pitchFamily="66" charset="0"/>
            </a:endParaRPr>
          </a:p>
          <a:p>
            <a:pPr>
              <a:lnSpc>
                <a:spcPct val="120000"/>
              </a:lnSpc>
              <a:spcBef>
                <a:spcPts val="0"/>
              </a:spcBef>
              <a:buNone/>
            </a:pPr>
            <a:r>
              <a:rPr lang="en-GB" sz="1600" dirty="0" smtClean="0">
                <a:latin typeface="CCW Cursive Writing 1" panose="03050602040000000000" pitchFamily="66" charset="0"/>
              </a:rPr>
              <a:t> - During reading, ask the children to predict what might happen next. </a:t>
            </a:r>
            <a:r>
              <a:rPr lang="en-GB" sz="1600" i="1" dirty="0" smtClean="0">
                <a:latin typeface="CCW Cursive Writing 1" panose="03050602040000000000" pitchFamily="66" charset="0"/>
              </a:rPr>
              <a:t>What will happen next? Why do you think that? Were you right?</a:t>
            </a:r>
          </a:p>
          <a:p>
            <a:pPr>
              <a:lnSpc>
                <a:spcPct val="120000"/>
              </a:lnSpc>
              <a:spcBef>
                <a:spcPts val="0"/>
              </a:spcBef>
              <a:buNone/>
            </a:pPr>
            <a:endParaRPr lang="en-GB" sz="1600" dirty="0" smtClean="0">
              <a:latin typeface="CCW Cursive Writing 1" panose="03050602040000000000" pitchFamily="66" charset="0"/>
            </a:endParaRPr>
          </a:p>
          <a:p>
            <a:pPr>
              <a:lnSpc>
                <a:spcPct val="120000"/>
              </a:lnSpc>
              <a:spcBef>
                <a:spcPts val="0"/>
              </a:spcBef>
              <a:buNone/>
            </a:pPr>
            <a:r>
              <a:rPr lang="en-GB" sz="1600" dirty="0" smtClean="0">
                <a:latin typeface="CCW Cursive Writing 1" panose="03050602040000000000" pitchFamily="66" charset="0"/>
              </a:rPr>
              <a:t>- </a:t>
            </a:r>
            <a:r>
              <a:rPr lang="en-GB" sz="1600" dirty="0">
                <a:latin typeface="CCW Cursive Writing 1" panose="03050602040000000000" pitchFamily="66" charset="0"/>
              </a:rPr>
              <a:t>Talk about the stories and information books when you’ve finished reading together and ask questions. </a:t>
            </a:r>
            <a:r>
              <a:rPr lang="en-GB" sz="1600" i="1" dirty="0">
                <a:latin typeface="CCW Cursive Writing 1" panose="03050602040000000000" pitchFamily="66" charset="0"/>
              </a:rPr>
              <a:t>What did you like best? </a:t>
            </a:r>
            <a:r>
              <a:rPr lang="en-GB" sz="1600" i="1" dirty="0" smtClean="0">
                <a:latin typeface="CCW Cursive Writing 1" panose="03050602040000000000" pitchFamily="66" charset="0"/>
              </a:rPr>
              <a:t>How did Mum feel when Floppy knocked over the vase? Is your school like Kipper’s school?</a:t>
            </a:r>
            <a:r>
              <a:rPr lang="en-GB" sz="1600" i="1" dirty="0">
                <a:latin typeface="CCW Cursive Writing 1" panose="03050602040000000000" pitchFamily="66" charset="0"/>
              </a:rPr>
              <a:t> </a:t>
            </a:r>
            <a:r>
              <a:rPr lang="en-GB" sz="1600" dirty="0">
                <a:latin typeface="CCW Cursive Writing 1" panose="03050602040000000000" pitchFamily="66" charset="0"/>
              </a:rPr>
              <a:t>Get your child to ask you questions too.</a:t>
            </a:r>
            <a:endParaRPr lang="en-US" sz="1600" dirty="0">
              <a:latin typeface="CCW Cursive Writing 1" pitchFamily="66" charset="0"/>
            </a:endParaRPr>
          </a:p>
        </p:txBody>
      </p:sp>
    </p:spTree>
    <p:extLst>
      <p:ext uri="{BB962C8B-B14F-4D97-AF65-F5344CB8AC3E}">
        <p14:creationId xmlns:p14="http://schemas.microsoft.com/office/powerpoint/2010/main" val="3208619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67541" y="32790"/>
            <a:ext cx="8229600" cy="1143000"/>
          </a:xfrm>
        </p:spPr>
        <p:txBody>
          <a:bodyPr/>
          <a:lstStyle/>
          <a:p>
            <a:pPr lvl="0"/>
            <a:r>
              <a:rPr lang="en-GB" b="1" dirty="0" smtClean="0">
                <a:latin typeface="CCW Cursive Writing 1" pitchFamily="66" charset="0"/>
              </a:rPr>
              <a:t>How to enjoy school reading books together.</a:t>
            </a:r>
            <a:endParaRPr lang="en-GB" b="1" dirty="0">
              <a:latin typeface="CCW Cursive Writing 1" pitchFamily="66" charset="0"/>
            </a:endParaRPr>
          </a:p>
        </p:txBody>
      </p:sp>
      <p:sp>
        <p:nvSpPr>
          <p:cNvPr id="4" name="Rectangle 7"/>
          <p:cNvSpPr/>
          <p:nvPr/>
        </p:nvSpPr>
        <p:spPr>
          <a:xfrm>
            <a:off x="21707" y="5157188"/>
            <a:ext cx="7344817" cy="402546"/>
          </a:xfrm>
          <a:prstGeom prst="rect">
            <a:avLst/>
          </a:prstGeom>
          <a:noFill/>
          <a:ln>
            <a:noFill/>
            <a:prstDash val="solid"/>
          </a:ln>
        </p:spPr>
        <p:txBody>
          <a:bodyPr vert="horz" wrap="square" lIns="91440" tIns="45720" rIns="91440" bIns="45720" anchor="t" anchorCtr="0" compatLnSpc="1">
            <a:spAutoFit/>
          </a:bodyPr>
          <a:lstStyle/>
          <a:p>
            <a:pPr>
              <a:lnSpc>
                <a:spcPct val="120000"/>
              </a:lnSpc>
              <a:defRPr sz="1800" b="0" i="0" u="none" strike="noStrike" kern="0" cap="none" spc="0" baseline="0">
                <a:solidFill>
                  <a:srgbClr val="000000"/>
                </a:solidFill>
                <a:uFillTx/>
              </a:defRPr>
            </a:pPr>
            <a:endParaRPr lang="en-US">
              <a:solidFill>
                <a:srgbClr val="000000"/>
              </a:solidFill>
            </a:endParaRPr>
          </a:p>
        </p:txBody>
      </p:sp>
      <p:sp>
        <p:nvSpPr>
          <p:cNvPr id="6" name="Rectangle 5"/>
          <p:cNvSpPr/>
          <p:nvPr/>
        </p:nvSpPr>
        <p:spPr>
          <a:xfrm>
            <a:off x="323532" y="1268760"/>
            <a:ext cx="8496940" cy="369332"/>
          </a:xfrm>
          <a:prstGeom prst="rect">
            <a:avLst/>
          </a:prstGeom>
        </p:spPr>
        <p:txBody>
          <a:bodyPr wrap="square">
            <a:spAutoFit/>
          </a:bodyPr>
          <a:lstStyle/>
          <a:p>
            <a:pPr>
              <a:defRPr sz="1800" b="0" i="0" u="none" strike="noStrike" kern="0" cap="none" spc="0" baseline="0">
                <a:solidFill>
                  <a:srgbClr val="000000"/>
                </a:solidFill>
                <a:uFillTx/>
              </a:defRPr>
            </a:pPr>
            <a:endParaRPr lang="en-GB" dirty="0">
              <a:solidFill>
                <a:srgbClr val="000000"/>
              </a:solidFill>
              <a:latin typeface="CCW Cursive Writing 1" pitchFamily="66" charset="0"/>
            </a:endParaRPr>
          </a:p>
        </p:txBody>
      </p:sp>
      <p:sp>
        <p:nvSpPr>
          <p:cNvPr id="9" name="Content Placeholder 2"/>
          <p:cNvSpPr txBox="1">
            <a:spLocks noGrp="1"/>
          </p:cNvSpPr>
          <p:nvPr>
            <p:ph sz="quarter" idx="1"/>
          </p:nvPr>
        </p:nvSpPr>
        <p:spPr>
          <a:xfrm>
            <a:off x="302719" y="1052736"/>
            <a:ext cx="8468696" cy="5484649"/>
          </a:xfrm>
        </p:spPr>
        <p:txBody>
          <a:bodyPr>
            <a:normAutofit fontScale="25000" lnSpcReduction="20000"/>
          </a:bodyPr>
          <a:lstStyle/>
          <a:p>
            <a:pPr marL="0" indent="0">
              <a:buNone/>
            </a:pPr>
            <a:r>
              <a:rPr lang="en-GB" sz="4800" dirty="0">
                <a:latin typeface="CCW Cursive Writing 1" panose="03050602040000000000" pitchFamily="66" charset="0"/>
              </a:rPr>
              <a:t>- Choose a </a:t>
            </a:r>
            <a:r>
              <a:rPr lang="en-GB" sz="4800" b="1" dirty="0">
                <a:latin typeface="CCW Cursive Writing 1" panose="03050602040000000000" pitchFamily="66" charset="0"/>
              </a:rPr>
              <a:t>quiet time</a:t>
            </a:r>
            <a:r>
              <a:rPr lang="en-GB" sz="4800" dirty="0">
                <a:latin typeface="CCW Cursive Writing 1" panose="03050602040000000000" pitchFamily="66" charset="0"/>
              </a:rPr>
              <a:t> away from the distraction of technology.</a:t>
            </a:r>
          </a:p>
          <a:p>
            <a:pPr marL="0" indent="0">
              <a:buNone/>
            </a:pPr>
            <a:r>
              <a:rPr lang="en-GB" sz="4800" dirty="0">
                <a:latin typeface="CCW Cursive Writing 1" panose="03050602040000000000" pitchFamily="66" charset="0"/>
              </a:rPr>
              <a:t>- Make reading an </a:t>
            </a:r>
            <a:r>
              <a:rPr lang="en-GB" sz="4800" b="1" dirty="0">
                <a:latin typeface="CCW Cursive Writing 1" panose="03050602040000000000" pitchFamily="66" charset="0"/>
              </a:rPr>
              <a:t>enjoyable</a:t>
            </a:r>
            <a:r>
              <a:rPr lang="en-GB" sz="4800" dirty="0">
                <a:latin typeface="CCW Cursive Writing 1" panose="03050602040000000000" pitchFamily="66" charset="0"/>
              </a:rPr>
              <a:t> experience!</a:t>
            </a:r>
          </a:p>
          <a:p>
            <a:pPr marL="0" indent="0">
              <a:buNone/>
            </a:pPr>
            <a:r>
              <a:rPr lang="en-GB" sz="4800" dirty="0">
                <a:latin typeface="CCW Cursive Writing 1" panose="03050602040000000000" pitchFamily="66" charset="0"/>
              </a:rPr>
              <a:t>- Sit with your child to show that you </a:t>
            </a:r>
            <a:r>
              <a:rPr lang="en-GB" sz="4800" b="1" dirty="0">
                <a:latin typeface="CCW Cursive Writing 1" panose="03050602040000000000" pitchFamily="66" charset="0"/>
              </a:rPr>
              <a:t>value</a:t>
            </a:r>
            <a:r>
              <a:rPr lang="en-GB" sz="4800" dirty="0">
                <a:latin typeface="CCW Cursive Writing 1" panose="03050602040000000000" pitchFamily="66" charset="0"/>
              </a:rPr>
              <a:t> this time together and to stress its importance.</a:t>
            </a:r>
          </a:p>
          <a:p>
            <a:pPr marL="0" indent="0">
              <a:buNone/>
            </a:pPr>
            <a:r>
              <a:rPr lang="en-GB" sz="4800" dirty="0">
                <a:latin typeface="CCW Cursive Writing 1" panose="03050602040000000000" pitchFamily="66" charset="0"/>
              </a:rPr>
              <a:t>- Try not to pressurise them if they are reluctant. Think of another way to </a:t>
            </a:r>
            <a:r>
              <a:rPr lang="en-GB" sz="4800" b="1" dirty="0">
                <a:latin typeface="CCW Cursive Writing 1" panose="03050602040000000000" pitchFamily="66" charset="0"/>
              </a:rPr>
              <a:t>engage</a:t>
            </a:r>
            <a:r>
              <a:rPr lang="en-GB" sz="4800" dirty="0">
                <a:latin typeface="CCW Cursive Writing 1" panose="03050602040000000000" pitchFamily="66" charset="0"/>
              </a:rPr>
              <a:t> them.</a:t>
            </a:r>
          </a:p>
          <a:p>
            <a:pPr marL="0" indent="0">
              <a:buNone/>
            </a:pPr>
            <a:r>
              <a:rPr lang="en-GB" sz="4800" dirty="0">
                <a:latin typeface="CCW Cursive Writing 1" panose="03050602040000000000" pitchFamily="66" charset="0"/>
              </a:rPr>
              <a:t>- If your child loses interest, then have a </a:t>
            </a:r>
            <a:r>
              <a:rPr lang="en-GB" sz="4800" b="1" dirty="0" smtClean="0">
                <a:latin typeface="CCW Cursive Writing 1" panose="03050602040000000000" pitchFamily="66" charset="0"/>
              </a:rPr>
              <a:t>break </a:t>
            </a:r>
            <a:r>
              <a:rPr lang="en-GB" sz="4800" dirty="0" smtClean="0">
                <a:latin typeface="CCW Cursive Writing 1" panose="03050602040000000000" pitchFamily="66" charset="0"/>
              </a:rPr>
              <a:t>and </a:t>
            </a:r>
            <a:r>
              <a:rPr lang="en-GB" sz="4800" dirty="0">
                <a:latin typeface="CCW Cursive Writing 1" panose="03050602040000000000" pitchFamily="66" charset="0"/>
              </a:rPr>
              <a:t>do something else. You don't want them seeing reading as a chore that they start to resent doing.</a:t>
            </a:r>
          </a:p>
          <a:p>
            <a:pPr marL="0" indent="0">
              <a:buNone/>
            </a:pPr>
            <a:r>
              <a:rPr lang="en-GB" sz="4800" dirty="0">
                <a:latin typeface="CCW Cursive Writing 1" panose="03050602040000000000" pitchFamily="66" charset="0"/>
              </a:rPr>
              <a:t>- Remember that children need to experience a </a:t>
            </a:r>
            <a:r>
              <a:rPr lang="en-GB" sz="4800" b="1" dirty="0">
                <a:latin typeface="CCW Cursive Writing 1" panose="03050602040000000000" pitchFamily="66" charset="0"/>
              </a:rPr>
              <a:t>variety</a:t>
            </a:r>
            <a:r>
              <a:rPr lang="en-GB" sz="4800" dirty="0">
                <a:latin typeface="CCW Cursive Writing 1" panose="03050602040000000000" pitchFamily="66" charset="0"/>
              </a:rPr>
              <a:t> of reading materials e.g. picture books, comics, magazines, poems, information books, recipe books etc. If your child loses interest in reading a school book, grab their attention another way and pull out a comic to read together!</a:t>
            </a:r>
          </a:p>
          <a:p>
            <a:pPr marL="0" indent="0">
              <a:buNone/>
            </a:pPr>
            <a:r>
              <a:rPr lang="en-GB" sz="4800" dirty="0">
                <a:latin typeface="CCW Cursive Writing 1" panose="03050602040000000000" pitchFamily="66" charset="0"/>
              </a:rPr>
              <a:t>- Try not to become frustrated with your child's reading. This will only upset you both and demoralise your child.</a:t>
            </a:r>
          </a:p>
          <a:p>
            <a:pPr marL="0" indent="0">
              <a:buNone/>
            </a:pPr>
            <a:r>
              <a:rPr lang="en-GB" sz="4800" dirty="0">
                <a:latin typeface="CCW Cursive Writing 1" panose="03050602040000000000" pitchFamily="66" charset="0"/>
              </a:rPr>
              <a:t>- Be </a:t>
            </a:r>
            <a:r>
              <a:rPr lang="en-GB" sz="4800" b="1" dirty="0">
                <a:latin typeface="CCW Cursive Writing 1" panose="03050602040000000000" pitchFamily="66" charset="0"/>
              </a:rPr>
              <a:t>patient</a:t>
            </a:r>
            <a:r>
              <a:rPr lang="en-GB" sz="4800" dirty="0">
                <a:latin typeface="CCW Cursive Writing 1" panose="03050602040000000000" pitchFamily="66" charset="0"/>
              </a:rPr>
              <a:t>. If there is a word that your child is struggling with, then come back to it afterwards. Write it down on a post it note/piece of paper to remember for later. Don't give in and tell them straight away or they become reliant on your help. Try to balance the support you offer.</a:t>
            </a:r>
          </a:p>
          <a:p>
            <a:pPr marL="0" indent="0">
              <a:buNone/>
            </a:pPr>
            <a:r>
              <a:rPr lang="en-GB" sz="4800" dirty="0">
                <a:latin typeface="CCW Cursive Writing 1" panose="03050602040000000000" pitchFamily="66" charset="0"/>
              </a:rPr>
              <a:t>- If it is a long book, don't worry about finishing it in one night. </a:t>
            </a:r>
            <a:r>
              <a:rPr lang="en-GB" sz="4800" b="1" dirty="0">
                <a:latin typeface="CCW Cursive Writing 1" panose="03050602040000000000" pitchFamily="66" charset="0"/>
              </a:rPr>
              <a:t>Take your time</a:t>
            </a:r>
            <a:r>
              <a:rPr lang="en-GB" sz="4800" dirty="0">
                <a:latin typeface="CCW Cursive Writing 1" panose="03050602040000000000" pitchFamily="66" charset="0"/>
              </a:rPr>
              <a:t>. Short bursts of quality reading can be just as effective as plodding through an entire book.</a:t>
            </a:r>
          </a:p>
          <a:p>
            <a:pPr marL="0" indent="0">
              <a:buNone/>
            </a:pPr>
            <a:r>
              <a:rPr lang="en-GB" sz="4800" dirty="0">
                <a:latin typeface="CCW Cursive Writing 1" panose="03050602040000000000" pitchFamily="66" charset="0"/>
              </a:rPr>
              <a:t>- Read </a:t>
            </a:r>
            <a:r>
              <a:rPr lang="en-GB" sz="4800" b="1" dirty="0">
                <a:latin typeface="CCW Cursive Writing 1" panose="03050602040000000000" pitchFamily="66" charset="0"/>
              </a:rPr>
              <a:t>alternate</a:t>
            </a:r>
            <a:r>
              <a:rPr lang="en-GB" sz="4800" dirty="0">
                <a:latin typeface="CCW Cursive Writing 1" panose="03050602040000000000" pitchFamily="66" charset="0"/>
              </a:rPr>
              <a:t> pages with your child so that they can see that you are enjoying the book too. It also gives them the chance to help you with any words that you find tricky ;0)</a:t>
            </a:r>
          </a:p>
          <a:p>
            <a:pPr marL="0" indent="0">
              <a:buNone/>
            </a:pPr>
            <a:r>
              <a:rPr lang="en-GB" sz="4800" dirty="0">
                <a:latin typeface="CCW Cursive Writing 1" panose="03050602040000000000" pitchFamily="66" charset="0"/>
              </a:rPr>
              <a:t>- Don't focus just on the reading of words. Use the pictures in the book to </a:t>
            </a:r>
            <a:r>
              <a:rPr lang="en-GB" sz="4800" b="1" dirty="0">
                <a:latin typeface="CCW Cursive Writing 1" panose="03050602040000000000" pitchFamily="66" charset="0"/>
              </a:rPr>
              <a:t>re-tell</a:t>
            </a:r>
            <a:r>
              <a:rPr lang="en-GB" sz="4800" dirty="0">
                <a:latin typeface="CCW Cursive Writing 1" panose="03050602040000000000" pitchFamily="66" charset="0"/>
              </a:rPr>
              <a:t> the story without reading. Get your child to </a:t>
            </a:r>
            <a:r>
              <a:rPr lang="en-GB" sz="4800" b="1" dirty="0">
                <a:latin typeface="CCW Cursive Writing 1" panose="03050602040000000000" pitchFamily="66" charset="0"/>
              </a:rPr>
              <a:t>predict</a:t>
            </a:r>
            <a:r>
              <a:rPr lang="en-GB" sz="4800" dirty="0">
                <a:latin typeface="CCW Cursive Writing 1" panose="03050602040000000000" pitchFamily="66" charset="0"/>
              </a:rPr>
              <a:t> what might happen next or come up with an </a:t>
            </a:r>
            <a:r>
              <a:rPr lang="en-GB" sz="4800" b="1" dirty="0">
                <a:latin typeface="CCW Cursive Writing 1" panose="03050602040000000000" pitchFamily="66" charset="0"/>
              </a:rPr>
              <a:t>alternative ending</a:t>
            </a:r>
            <a:r>
              <a:rPr lang="en-GB" sz="4800" dirty="0">
                <a:latin typeface="CCW Cursive Writing 1" panose="03050602040000000000" pitchFamily="66" charset="0"/>
              </a:rPr>
              <a:t> together. Discuss your child's </a:t>
            </a:r>
            <a:r>
              <a:rPr lang="en-GB" sz="4800" b="1" dirty="0">
                <a:latin typeface="CCW Cursive Writing 1" panose="03050602040000000000" pitchFamily="66" charset="0"/>
              </a:rPr>
              <a:t>favourite part or character</a:t>
            </a:r>
            <a:r>
              <a:rPr lang="en-GB" sz="4800" dirty="0">
                <a:latin typeface="CCW Cursive Writing 1" panose="03050602040000000000" pitchFamily="66" charset="0"/>
              </a:rPr>
              <a:t>. Can they think of another story that has these characters in or has any similarities?</a:t>
            </a:r>
          </a:p>
          <a:p>
            <a:pPr>
              <a:lnSpc>
                <a:spcPct val="120000"/>
              </a:lnSpc>
              <a:spcBef>
                <a:spcPts val="0"/>
              </a:spcBef>
              <a:buNone/>
            </a:pPr>
            <a:endParaRPr lang="en-US" sz="2000" dirty="0">
              <a:latin typeface="CCW Cursive Writing 1" pitchFamily="66" charset="0"/>
            </a:endParaRPr>
          </a:p>
        </p:txBody>
      </p:sp>
    </p:spTree>
    <p:extLst>
      <p:ext uri="{BB962C8B-B14F-4D97-AF65-F5344CB8AC3E}">
        <p14:creationId xmlns:p14="http://schemas.microsoft.com/office/powerpoint/2010/main" val="23962951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67544" y="404664"/>
            <a:ext cx="7467600" cy="1143000"/>
          </a:xfrm>
        </p:spPr>
        <p:txBody>
          <a:bodyPr>
            <a:noAutofit/>
          </a:bodyPr>
          <a:lstStyle/>
          <a:p>
            <a:pPr lvl="0"/>
            <a:r>
              <a:rPr lang="en-GB" sz="2800" b="1" dirty="0">
                <a:latin typeface="CCW Cursive Writing 1" pitchFamily="66" charset="0"/>
              </a:rPr>
              <a:t>What do we do in school to continue to develop these early reading skills? </a:t>
            </a:r>
          </a:p>
        </p:txBody>
      </p:sp>
      <p:sp>
        <p:nvSpPr>
          <p:cNvPr id="3" name="Content Placeholder 2"/>
          <p:cNvSpPr txBox="1">
            <a:spLocks noGrp="1"/>
          </p:cNvSpPr>
          <p:nvPr>
            <p:ph sz="quarter" idx="1"/>
          </p:nvPr>
        </p:nvSpPr>
        <p:spPr/>
        <p:txBody>
          <a:bodyPr>
            <a:normAutofit/>
          </a:bodyPr>
          <a:lstStyle/>
          <a:p>
            <a:pPr lvl="0">
              <a:spcBef>
                <a:spcPts val="600"/>
              </a:spcBef>
              <a:buNone/>
            </a:pPr>
            <a:r>
              <a:rPr lang="en-GB" sz="1800" dirty="0" smtClean="0">
                <a:latin typeface="CCW Cursive Writing 1" pitchFamily="66" charset="0"/>
              </a:rPr>
              <a:t>	The </a:t>
            </a:r>
            <a:r>
              <a:rPr lang="en-GB" sz="1800" dirty="0">
                <a:latin typeface="CCW Cursive Writing 1" pitchFamily="66" charset="0"/>
              </a:rPr>
              <a:t>children in the Foundation </a:t>
            </a:r>
            <a:r>
              <a:rPr lang="en-GB" sz="1800" dirty="0" smtClean="0">
                <a:latin typeface="CCW Cursive Writing 1" pitchFamily="66" charset="0"/>
              </a:rPr>
              <a:t>Stage class </a:t>
            </a:r>
            <a:r>
              <a:rPr lang="en-GB" sz="1800" dirty="0">
                <a:latin typeface="CCW Cursive Writing 1" pitchFamily="66" charset="0"/>
              </a:rPr>
              <a:t>are exposed to a ‘print-rich’ environment of signs, labels, books, key words, displays and role play areas that give opportunities for reading, all of which the children are encouraged to notice and learn to read. There is a reading corner  where the children can enjoy sharing and listening to during story time. </a:t>
            </a:r>
          </a:p>
          <a:p>
            <a:pPr lvl="0">
              <a:spcBef>
                <a:spcPts val="600"/>
              </a:spcBef>
              <a:buNone/>
            </a:pPr>
            <a:endParaRPr lang="en-GB" sz="1800" dirty="0">
              <a:latin typeface="CCW Cursive Writing 1" pitchFamily="66" charset="0"/>
            </a:endParaRPr>
          </a:p>
          <a:p>
            <a:pPr lvl="0">
              <a:spcBef>
                <a:spcPts val="600"/>
              </a:spcBef>
              <a:buNone/>
            </a:pPr>
            <a:r>
              <a:rPr lang="en-GB" sz="1800" dirty="0" smtClean="0">
                <a:latin typeface="CCW Cursive Writing 1" pitchFamily="66" charset="0"/>
              </a:rPr>
              <a:t>	Daily phonics </a:t>
            </a:r>
            <a:r>
              <a:rPr lang="en-GB" sz="1800" dirty="0">
                <a:latin typeface="CCW Cursive Writing 1" pitchFamily="66" charset="0"/>
              </a:rPr>
              <a:t>teaching</a:t>
            </a:r>
          </a:p>
          <a:p>
            <a:pPr lvl="0">
              <a:spcBef>
                <a:spcPts val="600"/>
              </a:spcBef>
              <a:buNone/>
            </a:pPr>
            <a:r>
              <a:rPr lang="en-GB" sz="1800" dirty="0" smtClean="0">
                <a:latin typeface="CCW Cursive Writing 1" pitchFamily="66" charset="0"/>
              </a:rPr>
              <a:t>	Shared reading </a:t>
            </a:r>
            <a:endParaRPr lang="en-GB" sz="1800" dirty="0">
              <a:latin typeface="CCW Cursive Writing 1" pitchFamily="66" charset="0"/>
            </a:endParaRPr>
          </a:p>
          <a:p>
            <a:pPr lvl="0">
              <a:spcBef>
                <a:spcPts val="600"/>
              </a:spcBef>
              <a:buNone/>
            </a:pPr>
            <a:r>
              <a:rPr lang="en-GB" sz="1800" dirty="0" smtClean="0">
                <a:latin typeface="CCW Cursive Writing 1" pitchFamily="66" charset="0"/>
              </a:rPr>
              <a:t>	Story </a:t>
            </a:r>
            <a:r>
              <a:rPr lang="en-GB" sz="1800" dirty="0">
                <a:latin typeface="CCW Cursive Writing 1" pitchFamily="66" charset="0"/>
              </a:rPr>
              <a:t>time</a:t>
            </a:r>
          </a:p>
          <a:p>
            <a:pPr lvl="0">
              <a:spcBef>
                <a:spcPts val="600"/>
              </a:spcBef>
              <a:buNone/>
            </a:pPr>
            <a:r>
              <a:rPr lang="en-GB" sz="1800" dirty="0" smtClean="0">
                <a:latin typeface="CCW Cursive Writing 1" pitchFamily="66" charset="0"/>
              </a:rPr>
              <a:t>	Individual reading</a:t>
            </a:r>
            <a:endParaRPr lang="en-GB" sz="1800" dirty="0">
              <a:latin typeface="CCW Cursive Writing 1" pitchFamily="66" charset="0"/>
            </a:endParaRPr>
          </a:p>
        </p:txBody>
      </p:sp>
    </p:spTree>
    <p:extLst>
      <p:ext uri="{BB962C8B-B14F-4D97-AF65-F5344CB8AC3E}">
        <p14:creationId xmlns:p14="http://schemas.microsoft.com/office/powerpoint/2010/main" val="10095557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000" b="1" dirty="0" smtClean="0">
                <a:latin typeface="CCW Cursive Writing 1" pitchFamily="66" charset="0"/>
              </a:rPr>
              <a:t>How does Phonics work?</a:t>
            </a:r>
            <a:endParaRPr lang="en-GB" sz="4000" b="1" dirty="0">
              <a:latin typeface="CCW Cursive Writing 1" pitchFamily="66" charset="0"/>
            </a:endParaRPr>
          </a:p>
        </p:txBody>
      </p:sp>
      <p:sp>
        <p:nvSpPr>
          <p:cNvPr id="3" name="Content Placeholder 2"/>
          <p:cNvSpPr>
            <a:spLocks noGrp="1"/>
          </p:cNvSpPr>
          <p:nvPr>
            <p:ph sz="quarter" idx="1"/>
          </p:nvPr>
        </p:nvSpPr>
        <p:spPr>
          <a:xfrm>
            <a:off x="457200" y="1600200"/>
            <a:ext cx="8003232" cy="4873752"/>
          </a:xfrm>
        </p:spPr>
        <p:txBody>
          <a:bodyPr>
            <a:normAutofit fontScale="62500" lnSpcReduction="20000"/>
          </a:bodyPr>
          <a:lstStyle/>
          <a:p>
            <a:pPr>
              <a:buNone/>
            </a:pPr>
            <a:r>
              <a:rPr lang="en-GB" sz="2600" dirty="0" smtClean="0">
                <a:latin typeface="CCW Cursive Writing 1" pitchFamily="66" charset="0"/>
              </a:rPr>
              <a:t>	Phonics </a:t>
            </a:r>
            <a:r>
              <a:rPr lang="en-GB" sz="2600" dirty="0">
                <a:latin typeface="CCW Cursive Writing 1" pitchFamily="66" charset="0"/>
              </a:rPr>
              <a:t>focuses on sounds rather than, for example, having children try to recognise whole words</a:t>
            </a:r>
            <a:r>
              <a:rPr lang="en-GB" sz="2600" dirty="0" smtClean="0">
                <a:latin typeface="CCW Cursive Writing 1" pitchFamily="66" charset="0"/>
              </a:rPr>
              <a:t>.</a:t>
            </a:r>
          </a:p>
          <a:p>
            <a:pPr>
              <a:buNone/>
            </a:pPr>
            <a:endParaRPr lang="en-GB" sz="2600" dirty="0">
              <a:latin typeface="CCW Cursive Writing 1" pitchFamily="66" charset="0"/>
            </a:endParaRPr>
          </a:p>
          <a:p>
            <a:pPr>
              <a:buNone/>
            </a:pPr>
            <a:r>
              <a:rPr lang="en-GB" sz="2600" dirty="0" smtClean="0">
                <a:latin typeface="CCW Cursive Writing 1" pitchFamily="66" charset="0"/>
              </a:rPr>
              <a:t>	In </a:t>
            </a:r>
            <a:r>
              <a:rPr lang="en-GB" sz="2600" dirty="0">
                <a:latin typeface="CCW Cursive Writing 1" pitchFamily="66" charset="0"/>
              </a:rPr>
              <a:t>analytic phonics, words are broken down into their beginning and end parts, such as ‘</a:t>
            </a:r>
            <a:r>
              <a:rPr lang="en-GB" sz="2600" dirty="0" err="1">
                <a:latin typeface="CCW Cursive Writing 1" pitchFamily="66" charset="0"/>
              </a:rPr>
              <a:t>str</a:t>
            </a:r>
            <a:r>
              <a:rPr lang="en-GB" sz="2600" dirty="0">
                <a:latin typeface="CCW Cursive Writing 1" pitchFamily="66" charset="0"/>
              </a:rPr>
              <a:t>-‘ and ‘</a:t>
            </a:r>
            <a:r>
              <a:rPr lang="en-GB" sz="2600" dirty="0" err="1">
                <a:latin typeface="CCW Cursive Writing 1" pitchFamily="66" charset="0"/>
              </a:rPr>
              <a:t>eet</a:t>
            </a:r>
            <a:r>
              <a:rPr lang="en-GB" sz="2600" dirty="0">
                <a:latin typeface="CCW Cursive Writing 1" pitchFamily="66" charset="0"/>
              </a:rPr>
              <a:t>’, with an emphasis on ‘seeing’ the words and analogy with other words</a:t>
            </a:r>
            <a:r>
              <a:rPr lang="en-GB" sz="2600" dirty="0" smtClean="0">
                <a:latin typeface="CCW Cursive Writing 1" pitchFamily="66" charset="0"/>
              </a:rPr>
              <a:t>.</a:t>
            </a:r>
          </a:p>
          <a:p>
            <a:pPr>
              <a:buNone/>
            </a:pPr>
            <a:endParaRPr lang="en-GB" sz="2600" dirty="0">
              <a:latin typeface="CCW Cursive Writing 1" pitchFamily="66" charset="0"/>
            </a:endParaRPr>
          </a:p>
          <a:p>
            <a:pPr>
              <a:buNone/>
            </a:pPr>
            <a:r>
              <a:rPr lang="en-GB" sz="2600" dirty="0" smtClean="0">
                <a:latin typeface="CCW Cursive Writing 1" pitchFamily="66" charset="0"/>
              </a:rPr>
              <a:t>	In </a:t>
            </a:r>
            <a:r>
              <a:rPr lang="en-GB" sz="2600" dirty="0">
                <a:latin typeface="CCW Cursive Writing 1" pitchFamily="66" charset="0"/>
              </a:rPr>
              <a:t>synthetic phonics, children start by sequencing the individual sounds in words - for example, ‘s-t-r-</a:t>
            </a:r>
            <a:r>
              <a:rPr lang="en-GB" sz="2600" dirty="0" err="1">
                <a:latin typeface="CCW Cursive Writing 1" pitchFamily="66" charset="0"/>
              </a:rPr>
              <a:t>ee</a:t>
            </a:r>
            <a:r>
              <a:rPr lang="en-GB" sz="2600" dirty="0">
                <a:latin typeface="CCW Cursive Writing 1" pitchFamily="66" charset="0"/>
              </a:rPr>
              <a:t>-t’, with an emphasis on blending them together</a:t>
            </a:r>
            <a:r>
              <a:rPr lang="en-GB" sz="2600" dirty="0" smtClean="0">
                <a:latin typeface="CCW Cursive Writing 1" pitchFamily="66" charset="0"/>
              </a:rPr>
              <a:t>.</a:t>
            </a:r>
          </a:p>
          <a:p>
            <a:pPr>
              <a:buNone/>
            </a:pPr>
            <a:endParaRPr lang="en-GB" sz="2600" dirty="0">
              <a:latin typeface="CCW Cursive Writing 1" pitchFamily="66" charset="0"/>
            </a:endParaRPr>
          </a:p>
          <a:p>
            <a:pPr>
              <a:buNone/>
            </a:pPr>
            <a:r>
              <a:rPr lang="en-GB" sz="2600" dirty="0" smtClean="0">
                <a:latin typeface="CCW Cursive Writing 1" pitchFamily="66" charset="0"/>
              </a:rPr>
              <a:t>	Once </a:t>
            </a:r>
            <a:r>
              <a:rPr lang="en-GB" sz="2600" dirty="0">
                <a:latin typeface="CCW Cursive Writing 1" pitchFamily="66" charset="0"/>
              </a:rPr>
              <a:t>they have learned all these, they progress to reading books</a:t>
            </a:r>
            <a:r>
              <a:rPr lang="en-GB" sz="2600" dirty="0" smtClean="0">
                <a:latin typeface="CCW Cursive Writing 1" pitchFamily="66" charset="0"/>
              </a:rPr>
              <a:t>.</a:t>
            </a:r>
          </a:p>
          <a:p>
            <a:pPr>
              <a:buNone/>
            </a:pPr>
            <a:endParaRPr lang="en-GB" sz="2600" dirty="0">
              <a:latin typeface="CCW Cursive Writing 1" pitchFamily="66" charset="0"/>
            </a:endParaRPr>
          </a:p>
          <a:p>
            <a:pPr>
              <a:buNone/>
            </a:pPr>
            <a:r>
              <a:rPr lang="en-GB" sz="2600" dirty="0" smtClean="0">
                <a:latin typeface="CCW Cursive Writing 1" pitchFamily="66" charset="0"/>
              </a:rPr>
              <a:t>	The </a:t>
            </a:r>
            <a:r>
              <a:rPr lang="en-GB" sz="2600" dirty="0">
                <a:latin typeface="CCW Cursive Writing 1" pitchFamily="66" charset="0"/>
              </a:rPr>
              <a:t>‘synthetic’ part comes from the word ‘synthesise’, meaning to assemble or blend together.</a:t>
            </a:r>
          </a:p>
          <a:p>
            <a:endParaRPr lang="en-GB" dirty="0"/>
          </a:p>
        </p:txBody>
      </p:sp>
    </p:spTree>
    <p:extLst>
      <p:ext uri="{BB962C8B-B14F-4D97-AF65-F5344CB8AC3E}">
        <p14:creationId xmlns:p14="http://schemas.microsoft.com/office/powerpoint/2010/main" val="15087164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95536" y="773415"/>
            <a:ext cx="7704856" cy="4524315"/>
          </a:xfrm>
          <a:prstGeom prst="rect">
            <a:avLst/>
          </a:prstGeom>
          <a:noFill/>
        </p:spPr>
        <p:txBody>
          <a:bodyPr wrap="square" rtlCol="0">
            <a:spAutoFit/>
          </a:bodyPr>
          <a:lstStyle/>
          <a:p>
            <a:pPr>
              <a:lnSpc>
                <a:spcPct val="150000"/>
              </a:lnSpc>
            </a:pPr>
            <a:r>
              <a:rPr lang="en-GB" sz="3200" dirty="0" smtClean="0">
                <a:latin typeface="CCW Cursive Writing 1" pitchFamily="66" charset="0"/>
              </a:rPr>
              <a:t>Letters and Sounds</a:t>
            </a:r>
          </a:p>
          <a:p>
            <a:pPr>
              <a:lnSpc>
                <a:spcPct val="150000"/>
              </a:lnSpc>
            </a:pPr>
            <a:r>
              <a:rPr lang="en-GB" sz="3200" dirty="0" smtClean="0">
                <a:latin typeface="CCW Cursive Writing 1" pitchFamily="66" charset="0"/>
              </a:rPr>
              <a:t>which consists of six phases.</a:t>
            </a:r>
          </a:p>
          <a:p>
            <a:pPr>
              <a:lnSpc>
                <a:spcPct val="150000"/>
              </a:lnSpc>
            </a:pPr>
            <a:r>
              <a:rPr lang="en-GB" sz="3200" dirty="0" smtClean="0">
                <a:latin typeface="CCW Cursive Writing 1" pitchFamily="66" charset="0"/>
              </a:rPr>
              <a:t>Phase 1 	 	Nursery</a:t>
            </a:r>
          </a:p>
          <a:p>
            <a:pPr>
              <a:lnSpc>
                <a:spcPct val="150000"/>
              </a:lnSpc>
            </a:pPr>
            <a:r>
              <a:rPr lang="en-GB" sz="3200" dirty="0" smtClean="0">
                <a:latin typeface="CCW Cursive Writing 1" pitchFamily="66" charset="0"/>
              </a:rPr>
              <a:t>Phase 2 - 4	Reception</a:t>
            </a:r>
          </a:p>
          <a:p>
            <a:pPr>
              <a:lnSpc>
                <a:spcPct val="150000"/>
              </a:lnSpc>
            </a:pPr>
            <a:r>
              <a:rPr lang="en-GB" sz="3200" dirty="0" smtClean="0">
                <a:latin typeface="CCW Cursive Writing 1" pitchFamily="66" charset="0"/>
              </a:rPr>
              <a:t>Phase 5 – 6 KS1</a:t>
            </a:r>
          </a:p>
        </p:txBody>
      </p:sp>
      <p:sp>
        <p:nvSpPr>
          <p:cNvPr id="6" name="TextBox 5"/>
          <p:cNvSpPr txBox="1"/>
          <p:nvPr/>
        </p:nvSpPr>
        <p:spPr>
          <a:xfrm>
            <a:off x="539552" y="188640"/>
            <a:ext cx="7704856" cy="584775"/>
          </a:xfrm>
          <a:prstGeom prst="rect">
            <a:avLst/>
          </a:prstGeom>
          <a:noFill/>
        </p:spPr>
        <p:txBody>
          <a:bodyPr wrap="square" rtlCol="0">
            <a:spAutoFit/>
          </a:bodyPr>
          <a:lstStyle/>
          <a:p>
            <a:endParaRPr lang="en-GB" sz="3200" dirty="0">
              <a:latin typeface="Comic Sans MS" pitchFamily="66"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txBody>
          <a:bodyPr>
            <a:normAutofit/>
          </a:bodyPr>
          <a:lstStyle/>
          <a:p>
            <a:pPr algn="ctr"/>
            <a:r>
              <a:rPr lang="en-GB" sz="6000" b="1" u="sng" dirty="0" smtClean="0">
                <a:latin typeface="CCW Cursive Writing 1" pitchFamily="66" charset="0"/>
              </a:rPr>
              <a:t>Phase 1</a:t>
            </a:r>
            <a:endParaRPr lang="en-GB" sz="6000" b="1" u="sng" dirty="0">
              <a:latin typeface="CCW Cursive Writing 1" pitchFamily="66" charset="0"/>
            </a:endParaRPr>
          </a:p>
        </p:txBody>
      </p:sp>
      <p:sp>
        <p:nvSpPr>
          <p:cNvPr id="5" name="Content Placeholder 2"/>
          <p:cNvSpPr>
            <a:spLocks noGrp="1"/>
          </p:cNvSpPr>
          <p:nvPr>
            <p:ph sz="quarter" idx="1"/>
          </p:nvPr>
        </p:nvSpPr>
        <p:spPr>
          <a:xfrm>
            <a:off x="457200" y="1600200"/>
            <a:ext cx="8229600" cy="5069160"/>
          </a:xfrm>
        </p:spPr>
        <p:txBody>
          <a:bodyPr>
            <a:normAutofit/>
          </a:bodyPr>
          <a:lstStyle/>
          <a:p>
            <a:pPr>
              <a:lnSpc>
                <a:spcPct val="150000"/>
              </a:lnSpc>
              <a:buNone/>
            </a:pPr>
            <a:r>
              <a:rPr lang="en-GB" sz="2000" dirty="0" smtClean="0">
                <a:latin typeface="CCW Cursive Writing 1" pitchFamily="66" charset="0"/>
              </a:rPr>
              <a:t>There are 7 aspects to Phase 1.</a:t>
            </a:r>
          </a:p>
          <a:p>
            <a:pPr>
              <a:lnSpc>
                <a:spcPct val="150000"/>
              </a:lnSpc>
              <a:buNone/>
            </a:pPr>
            <a:r>
              <a:rPr lang="en-GB" sz="2000" dirty="0" smtClean="0">
                <a:latin typeface="CCW Cursive Writing 1" pitchFamily="66" charset="0"/>
              </a:rPr>
              <a:t>Aspect 1: Environmental</a:t>
            </a:r>
          </a:p>
          <a:p>
            <a:pPr>
              <a:lnSpc>
                <a:spcPct val="150000"/>
              </a:lnSpc>
              <a:buNone/>
            </a:pPr>
            <a:r>
              <a:rPr lang="en-GB" sz="2000" dirty="0" smtClean="0">
                <a:latin typeface="CCW Cursive Writing 1" pitchFamily="66" charset="0"/>
              </a:rPr>
              <a:t>Aspect 2: Instrumental sounds</a:t>
            </a:r>
          </a:p>
          <a:p>
            <a:pPr>
              <a:lnSpc>
                <a:spcPct val="150000"/>
              </a:lnSpc>
              <a:buNone/>
            </a:pPr>
            <a:r>
              <a:rPr lang="en-GB" sz="2000" dirty="0" smtClean="0">
                <a:latin typeface="CCW Cursive Writing 1" pitchFamily="66" charset="0"/>
              </a:rPr>
              <a:t>Aspect 3: Body Percussion</a:t>
            </a:r>
          </a:p>
          <a:p>
            <a:pPr>
              <a:lnSpc>
                <a:spcPct val="150000"/>
              </a:lnSpc>
              <a:buNone/>
            </a:pPr>
            <a:r>
              <a:rPr lang="en-GB" sz="2000" dirty="0" smtClean="0">
                <a:latin typeface="CCW Cursive Writing 1" pitchFamily="66" charset="0"/>
              </a:rPr>
              <a:t>Aspect 4: Rhythm and rhyme</a:t>
            </a:r>
          </a:p>
          <a:p>
            <a:pPr>
              <a:lnSpc>
                <a:spcPct val="150000"/>
              </a:lnSpc>
              <a:buNone/>
            </a:pPr>
            <a:r>
              <a:rPr lang="en-GB" sz="2000" dirty="0" smtClean="0">
                <a:latin typeface="CCW Cursive Writing 1" pitchFamily="66" charset="0"/>
              </a:rPr>
              <a:t>Aspect 5: Alliteration</a:t>
            </a:r>
          </a:p>
          <a:p>
            <a:pPr>
              <a:lnSpc>
                <a:spcPct val="150000"/>
              </a:lnSpc>
              <a:buNone/>
            </a:pPr>
            <a:r>
              <a:rPr lang="en-GB" sz="2000" dirty="0" smtClean="0">
                <a:latin typeface="CCW Cursive Writing 1" pitchFamily="66" charset="0"/>
              </a:rPr>
              <a:t>Aspect 6: Voice sounds</a:t>
            </a:r>
          </a:p>
          <a:p>
            <a:pPr>
              <a:lnSpc>
                <a:spcPct val="150000"/>
              </a:lnSpc>
              <a:buNone/>
            </a:pPr>
            <a:r>
              <a:rPr lang="en-GB" sz="2000" dirty="0" smtClean="0">
                <a:latin typeface="CCW Cursive Writing 1" pitchFamily="66" charset="0"/>
              </a:rPr>
              <a:t>Aspect 7: Oral blending and segmenting.</a:t>
            </a:r>
          </a:p>
          <a:p>
            <a:pPr lvl="1"/>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algn="ctr" eaLnBrk="1" hangingPunct="1"/>
            <a:r>
              <a:rPr lang="en-GB" sz="4800" b="1" u="sng" dirty="0" smtClean="0">
                <a:latin typeface="CCW Cursive Writing 1" pitchFamily="66" charset="0"/>
              </a:rPr>
              <a:t>Enunciation</a:t>
            </a:r>
            <a:endParaRPr lang="en-US" sz="4800" b="1" u="sng" dirty="0" smtClean="0">
              <a:latin typeface="CCW Cursive Writing 1" pitchFamily="66" charset="0"/>
            </a:endParaRPr>
          </a:p>
        </p:txBody>
      </p:sp>
      <p:sp>
        <p:nvSpPr>
          <p:cNvPr id="6147" name="Rectangle 2"/>
          <p:cNvSpPr>
            <a:spLocks noChangeArrowheads="1"/>
          </p:cNvSpPr>
          <p:nvPr/>
        </p:nvSpPr>
        <p:spPr bwMode="auto">
          <a:xfrm>
            <a:off x="611188" y="1844675"/>
            <a:ext cx="8208962" cy="373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42900" indent="-342900">
              <a:spcBef>
                <a:spcPct val="20000"/>
              </a:spcBef>
            </a:pPr>
            <a:r>
              <a:rPr lang="en-GB" sz="3200" dirty="0" smtClean="0">
                <a:latin typeface="CCW Cursive Writing 1" pitchFamily="66" charset="0"/>
              </a:rPr>
              <a:t>	Teaching </a:t>
            </a:r>
            <a:r>
              <a:rPr lang="en-GB" sz="3200" dirty="0">
                <a:latin typeface="CCW Cursive Writing 1" pitchFamily="66" charset="0"/>
              </a:rPr>
              <a:t>phonics requires a technical skill in enunciation.</a:t>
            </a:r>
          </a:p>
          <a:p>
            <a:pPr marL="342900" indent="-342900">
              <a:spcBef>
                <a:spcPct val="20000"/>
              </a:spcBef>
            </a:pPr>
            <a:endParaRPr lang="en-GB" sz="3200" dirty="0">
              <a:latin typeface="CCW Cursive Writing 1" pitchFamily="66" charset="0"/>
            </a:endParaRPr>
          </a:p>
          <a:p>
            <a:pPr marL="342900" indent="-342900">
              <a:spcBef>
                <a:spcPct val="20000"/>
              </a:spcBef>
            </a:pPr>
            <a:r>
              <a:rPr lang="en-GB" sz="3200" dirty="0" smtClean="0">
                <a:latin typeface="CCW Cursive Writing 1" pitchFamily="66" charset="0"/>
              </a:rPr>
              <a:t>	Phonemes </a:t>
            </a:r>
            <a:r>
              <a:rPr lang="en-GB" sz="3200" dirty="0">
                <a:latin typeface="CCW Cursive Writing 1" pitchFamily="66" charset="0"/>
              </a:rPr>
              <a:t>should be articulated clearly and precisely.</a:t>
            </a:r>
          </a:p>
        </p:txBody>
      </p:sp>
    </p:spTree>
    <p:extLst>
      <p:ext uri="{BB962C8B-B14F-4D97-AF65-F5344CB8AC3E}">
        <p14:creationId xmlns:p14="http://schemas.microsoft.com/office/powerpoint/2010/main" val="370431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b="1" u="sng" dirty="0" smtClean="0">
                <a:latin typeface="CCW Cursive Writing 1" pitchFamily="66" charset="0"/>
              </a:rPr>
              <a:t>Phase 2</a:t>
            </a:r>
            <a:endParaRPr lang="en-GB" sz="6000" b="1" u="sng" dirty="0">
              <a:latin typeface="CCW Cursive Writing 1" pitchFamily="66" charset="0"/>
            </a:endParaRPr>
          </a:p>
        </p:txBody>
      </p:sp>
      <p:sp>
        <p:nvSpPr>
          <p:cNvPr id="3" name="Content Placeholder 2"/>
          <p:cNvSpPr>
            <a:spLocks noGrp="1"/>
          </p:cNvSpPr>
          <p:nvPr>
            <p:ph sz="quarter" idx="1"/>
          </p:nvPr>
        </p:nvSpPr>
        <p:spPr>
          <a:xfrm>
            <a:off x="179512" y="1412776"/>
            <a:ext cx="8712968" cy="4873752"/>
          </a:xfrm>
        </p:spPr>
        <p:txBody>
          <a:bodyPr>
            <a:noAutofit/>
          </a:bodyPr>
          <a:lstStyle/>
          <a:p>
            <a:pPr>
              <a:buNone/>
            </a:pPr>
            <a:r>
              <a:rPr lang="en-GB" sz="4400" b="1" dirty="0" smtClean="0">
                <a:latin typeface="CCW Cursive Writing 1" pitchFamily="66" charset="0"/>
              </a:rPr>
              <a:t>Set 1</a:t>
            </a:r>
            <a:r>
              <a:rPr lang="en-GB" sz="4400" dirty="0" smtClean="0">
                <a:latin typeface="CCW Cursive Writing 1" pitchFamily="66" charset="0"/>
              </a:rPr>
              <a:t>:		</a:t>
            </a:r>
          </a:p>
          <a:p>
            <a:pPr>
              <a:buNone/>
            </a:pPr>
            <a:r>
              <a:rPr lang="en-GB" sz="4400" b="1" dirty="0" smtClean="0">
                <a:latin typeface="CCW Cursive Writing 1" pitchFamily="66" charset="0"/>
              </a:rPr>
              <a:t>Set 2</a:t>
            </a:r>
            <a:r>
              <a:rPr lang="en-GB" sz="4400" dirty="0" smtClean="0">
                <a:latin typeface="CCW Cursive Writing 1" pitchFamily="66" charset="0"/>
              </a:rPr>
              <a:t>:	</a:t>
            </a:r>
          </a:p>
          <a:p>
            <a:pPr>
              <a:buNone/>
            </a:pPr>
            <a:r>
              <a:rPr lang="en-GB" sz="4400" b="1" dirty="0" smtClean="0">
                <a:latin typeface="CCW Cursive Writing 1" pitchFamily="66" charset="0"/>
              </a:rPr>
              <a:t>Set 3</a:t>
            </a:r>
            <a:r>
              <a:rPr lang="en-GB" sz="4400" dirty="0" smtClean="0">
                <a:latin typeface="CCW Cursive Writing 1" pitchFamily="66" charset="0"/>
              </a:rPr>
              <a:t>:	</a:t>
            </a:r>
          </a:p>
          <a:p>
            <a:pPr>
              <a:buNone/>
            </a:pPr>
            <a:r>
              <a:rPr lang="en-GB" sz="4400" b="1" dirty="0" smtClean="0">
                <a:latin typeface="CCW Cursive Writing 1" pitchFamily="66" charset="0"/>
              </a:rPr>
              <a:t>Set 4</a:t>
            </a:r>
            <a:r>
              <a:rPr lang="en-GB" sz="4400" dirty="0" smtClean="0">
                <a:latin typeface="CCW Cursive Writing 1" pitchFamily="66" charset="0"/>
              </a:rPr>
              <a:t>:	</a:t>
            </a:r>
          </a:p>
          <a:p>
            <a:pPr>
              <a:buNone/>
            </a:pPr>
            <a:r>
              <a:rPr lang="en-GB" sz="4400" b="1" dirty="0" smtClean="0">
                <a:latin typeface="CCW Cursive Writing 1" pitchFamily="66" charset="0"/>
              </a:rPr>
              <a:t>Set 5</a:t>
            </a:r>
            <a:r>
              <a:rPr lang="en-GB" sz="4400" dirty="0" smtClean="0">
                <a:latin typeface="CCW Cursive Writing 1" pitchFamily="66" charset="0"/>
              </a:rPr>
              <a:t>:</a:t>
            </a:r>
            <a:r>
              <a:rPr lang="en-GB" sz="4800" dirty="0" smtClean="0">
                <a:latin typeface="CCW Cursive Writing 1" pitchFamily="66" charset="0"/>
              </a:rPr>
              <a:t>	 			</a:t>
            </a:r>
          </a:p>
          <a:p>
            <a:pPr marL="0" indent="0">
              <a:buNone/>
            </a:pPr>
            <a:endParaRPr lang="en-GB" sz="4800" dirty="0">
              <a:latin typeface="CCW Cursive Writing 1" pitchFamily="66"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873438676"/>
              </p:ext>
            </p:extLst>
          </p:nvPr>
        </p:nvGraphicFramePr>
        <p:xfrm>
          <a:off x="3059832" y="1340768"/>
          <a:ext cx="5663952" cy="762000"/>
        </p:xfrm>
        <a:graphic>
          <a:graphicData uri="http://schemas.openxmlformats.org/drawingml/2006/table">
            <a:tbl>
              <a:tblPr firstRow="1" bandRow="1">
                <a:tableStyleId>{5C22544A-7EE6-4342-B048-85BDC9FD1C3A}</a:tableStyleId>
              </a:tblPr>
              <a:tblGrid>
                <a:gridCol w="1415988"/>
                <a:gridCol w="1415988"/>
                <a:gridCol w="1415988"/>
                <a:gridCol w="1415988"/>
              </a:tblGrid>
              <a:tr h="720080">
                <a:tc>
                  <a:txBody>
                    <a:bodyPr/>
                    <a:lstStyle/>
                    <a:p>
                      <a:pPr algn="ctr"/>
                      <a:r>
                        <a:rPr lang="en-GB" sz="4400" dirty="0" smtClean="0">
                          <a:latin typeface="CCW Cursive Writing 1" pitchFamily="66" charset="0"/>
                        </a:rPr>
                        <a:t>s</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a</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t</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p</a:t>
                      </a:r>
                      <a:endParaRPr lang="en-GB" sz="4400" dirty="0">
                        <a:latin typeface="CCW Cursive Writing 1" pitchFamily="66" charset="0"/>
                      </a:endParaRPr>
                    </a:p>
                  </a:txBody>
                  <a:tcP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06547448"/>
              </p:ext>
            </p:extLst>
          </p:nvPr>
        </p:nvGraphicFramePr>
        <p:xfrm>
          <a:off x="3059832" y="2132856"/>
          <a:ext cx="5735960" cy="762000"/>
        </p:xfrm>
        <a:graphic>
          <a:graphicData uri="http://schemas.openxmlformats.org/drawingml/2006/table">
            <a:tbl>
              <a:tblPr firstRow="1" bandRow="1">
                <a:tableStyleId>{5C22544A-7EE6-4342-B048-85BDC9FD1C3A}</a:tableStyleId>
              </a:tblPr>
              <a:tblGrid>
                <a:gridCol w="1433990"/>
                <a:gridCol w="1433990"/>
                <a:gridCol w="1433990"/>
                <a:gridCol w="1433990"/>
              </a:tblGrid>
              <a:tr h="720080">
                <a:tc>
                  <a:txBody>
                    <a:bodyPr/>
                    <a:lstStyle/>
                    <a:p>
                      <a:pPr algn="ctr"/>
                      <a:r>
                        <a:rPr lang="en-GB" sz="4400" dirty="0" smtClean="0">
                          <a:latin typeface="CCW Cursive Writing 1" pitchFamily="66" charset="0"/>
                        </a:rPr>
                        <a:t>i</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n</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m</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d</a:t>
                      </a:r>
                      <a:endParaRPr lang="en-GB" sz="4400" dirty="0">
                        <a:latin typeface="CCW Cursive Writing 1" pitchFamily="66" charset="0"/>
                      </a:endParaRPr>
                    </a:p>
                  </a:txBody>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4262739693"/>
              </p:ext>
            </p:extLst>
          </p:nvPr>
        </p:nvGraphicFramePr>
        <p:xfrm>
          <a:off x="3059832" y="2924944"/>
          <a:ext cx="5735960" cy="792088"/>
        </p:xfrm>
        <a:graphic>
          <a:graphicData uri="http://schemas.openxmlformats.org/drawingml/2006/table">
            <a:tbl>
              <a:tblPr firstRow="1" bandRow="1">
                <a:tableStyleId>{5C22544A-7EE6-4342-B048-85BDC9FD1C3A}</a:tableStyleId>
              </a:tblPr>
              <a:tblGrid>
                <a:gridCol w="1433990"/>
                <a:gridCol w="1433990"/>
                <a:gridCol w="1433990"/>
                <a:gridCol w="1433990"/>
              </a:tblGrid>
              <a:tr h="792088">
                <a:tc>
                  <a:txBody>
                    <a:bodyPr/>
                    <a:lstStyle/>
                    <a:p>
                      <a:pPr algn="ctr"/>
                      <a:r>
                        <a:rPr lang="en-GB" sz="4400" dirty="0" smtClean="0">
                          <a:latin typeface="CCW Cursive Writing 1" pitchFamily="66" charset="0"/>
                        </a:rPr>
                        <a:t>g</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o</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c</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k</a:t>
                      </a:r>
                      <a:endParaRPr lang="en-GB" sz="4400" dirty="0">
                        <a:latin typeface="CCW Cursive Writing 1" pitchFamily="66" charset="0"/>
                      </a:endParaRPr>
                    </a:p>
                  </a:txBody>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986190402"/>
              </p:ext>
            </p:extLst>
          </p:nvPr>
        </p:nvGraphicFramePr>
        <p:xfrm>
          <a:off x="3059832" y="3717032"/>
          <a:ext cx="5760640" cy="792088"/>
        </p:xfrm>
        <a:graphic>
          <a:graphicData uri="http://schemas.openxmlformats.org/drawingml/2006/table">
            <a:tbl>
              <a:tblPr firstRow="1" bandRow="1">
                <a:tableStyleId>{5C22544A-7EE6-4342-B048-85BDC9FD1C3A}</a:tableStyleId>
              </a:tblPr>
              <a:tblGrid>
                <a:gridCol w="1440160"/>
                <a:gridCol w="1440160"/>
                <a:gridCol w="1440160"/>
                <a:gridCol w="1440160"/>
              </a:tblGrid>
              <a:tr h="792088">
                <a:tc>
                  <a:txBody>
                    <a:bodyPr/>
                    <a:lstStyle/>
                    <a:p>
                      <a:pPr algn="ctr"/>
                      <a:r>
                        <a:rPr lang="en-GB" sz="4400" dirty="0" err="1" smtClean="0">
                          <a:latin typeface="XCCW Joined 1a" pitchFamily="66" charset="0"/>
                        </a:rPr>
                        <a:t>ck</a:t>
                      </a:r>
                      <a:endParaRPr lang="en-GB" sz="4400" dirty="0">
                        <a:latin typeface="XCCW Joined 1a" pitchFamily="66" charset="0"/>
                      </a:endParaRPr>
                    </a:p>
                  </a:txBody>
                  <a:tcPr/>
                </a:tc>
                <a:tc>
                  <a:txBody>
                    <a:bodyPr/>
                    <a:lstStyle/>
                    <a:p>
                      <a:pPr algn="ctr"/>
                      <a:r>
                        <a:rPr lang="en-GB" sz="4400" dirty="0" smtClean="0">
                          <a:latin typeface="CCW Cursive Writing 1" pitchFamily="66" charset="0"/>
                        </a:rPr>
                        <a:t>e</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u</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r</a:t>
                      </a:r>
                      <a:endParaRPr lang="en-GB" sz="4400" dirty="0">
                        <a:latin typeface="CCW Cursive Writing 1" pitchFamily="66" charset="0"/>
                      </a:endParaRPr>
                    </a:p>
                  </a:txBody>
                  <a:tcPr/>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042117450"/>
              </p:ext>
            </p:extLst>
          </p:nvPr>
        </p:nvGraphicFramePr>
        <p:xfrm>
          <a:off x="3059832" y="4509120"/>
          <a:ext cx="5760640" cy="792088"/>
        </p:xfrm>
        <a:graphic>
          <a:graphicData uri="http://schemas.openxmlformats.org/drawingml/2006/table">
            <a:tbl>
              <a:tblPr firstRow="1" bandRow="1">
                <a:tableStyleId>{5C22544A-7EE6-4342-B048-85BDC9FD1C3A}</a:tableStyleId>
              </a:tblPr>
              <a:tblGrid>
                <a:gridCol w="1440160"/>
                <a:gridCol w="1440160"/>
                <a:gridCol w="1440160"/>
                <a:gridCol w="1440160"/>
              </a:tblGrid>
              <a:tr h="792088">
                <a:tc>
                  <a:txBody>
                    <a:bodyPr/>
                    <a:lstStyle/>
                    <a:p>
                      <a:pPr algn="ctr"/>
                      <a:r>
                        <a:rPr lang="en-GB" sz="4400" dirty="0" smtClean="0">
                          <a:latin typeface="CCW Cursive Writing 1" pitchFamily="66" charset="0"/>
                        </a:rPr>
                        <a:t>h</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b</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f</a:t>
                      </a:r>
                      <a:endParaRPr lang="en-GB" sz="4400" dirty="0">
                        <a:latin typeface="CCW Cursive Writing 1" pitchFamily="66" charset="0"/>
                      </a:endParaRPr>
                    </a:p>
                  </a:txBody>
                  <a:tcPr/>
                </a:tc>
                <a:tc>
                  <a:txBody>
                    <a:bodyPr/>
                    <a:lstStyle/>
                    <a:p>
                      <a:pPr algn="ctr"/>
                      <a:r>
                        <a:rPr lang="en-GB" sz="4400" dirty="0" err="1" smtClean="0">
                          <a:latin typeface="CCW Cursive Writing 1" pitchFamily="66" charset="0"/>
                        </a:rPr>
                        <a:t>ff</a:t>
                      </a:r>
                      <a:endParaRPr lang="en-GB" sz="4400" dirty="0">
                        <a:latin typeface="CCW Cursive Writing 1" pitchFamily="66" charset="0"/>
                      </a:endParaRPr>
                    </a:p>
                  </a:txBody>
                  <a:tcPr/>
                </a:tc>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163362350"/>
              </p:ext>
            </p:extLst>
          </p:nvPr>
        </p:nvGraphicFramePr>
        <p:xfrm>
          <a:off x="3059832" y="5373216"/>
          <a:ext cx="4320480" cy="792088"/>
        </p:xfrm>
        <a:graphic>
          <a:graphicData uri="http://schemas.openxmlformats.org/drawingml/2006/table">
            <a:tbl>
              <a:tblPr firstRow="1" bandRow="1">
                <a:tableStyleId>{5C22544A-7EE6-4342-B048-85BDC9FD1C3A}</a:tableStyleId>
              </a:tblPr>
              <a:tblGrid>
                <a:gridCol w="1440160"/>
                <a:gridCol w="1440160"/>
                <a:gridCol w="1440160"/>
              </a:tblGrid>
              <a:tr h="792088">
                <a:tc>
                  <a:txBody>
                    <a:bodyPr/>
                    <a:lstStyle/>
                    <a:p>
                      <a:pPr algn="ctr"/>
                      <a:r>
                        <a:rPr lang="en-GB" sz="4400" dirty="0" smtClean="0">
                          <a:latin typeface="CCW Cursive Writing 1" pitchFamily="66" charset="0"/>
                        </a:rPr>
                        <a:t>l</a:t>
                      </a:r>
                      <a:endParaRPr lang="en-GB" sz="4400" dirty="0">
                        <a:latin typeface="CCW Cursive Writing 1" pitchFamily="66" charset="0"/>
                      </a:endParaRPr>
                    </a:p>
                  </a:txBody>
                  <a:tcPr/>
                </a:tc>
                <a:tc>
                  <a:txBody>
                    <a:bodyPr/>
                    <a:lstStyle/>
                    <a:p>
                      <a:pPr algn="ctr"/>
                      <a:r>
                        <a:rPr lang="en-GB" sz="4400" dirty="0" err="1" smtClean="0">
                          <a:latin typeface="CCW Cursive Writing 1" pitchFamily="66" charset="0"/>
                        </a:rPr>
                        <a:t>ll</a:t>
                      </a:r>
                      <a:endParaRPr lang="en-GB" sz="4400" dirty="0">
                        <a:latin typeface="CCW Cursive Writing 1" pitchFamily="66" charset="0"/>
                      </a:endParaRPr>
                    </a:p>
                  </a:txBody>
                  <a:tcPr/>
                </a:tc>
                <a:tc>
                  <a:txBody>
                    <a:bodyPr/>
                    <a:lstStyle/>
                    <a:p>
                      <a:pPr algn="ctr"/>
                      <a:r>
                        <a:rPr lang="en-GB" sz="4400" dirty="0" err="1" smtClean="0">
                          <a:latin typeface="CCW Cursive Writing 1" pitchFamily="66" charset="0"/>
                        </a:rPr>
                        <a:t>ss</a:t>
                      </a:r>
                      <a:endParaRPr lang="en-GB" sz="4400" dirty="0">
                        <a:latin typeface="CCW Cursive Writing 1" pitchFamily="66" charset="0"/>
                      </a:endParaRPr>
                    </a:p>
                  </a:txBody>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78098"/>
          </a:xfrm>
        </p:spPr>
        <p:txBody>
          <a:bodyPr>
            <a:normAutofit fontScale="90000"/>
          </a:bodyPr>
          <a:lstStyle/>
          <a:p>
            <a:pPr algn="ctr"/>
            <a:r>
              <a:rPr lang="en-GB" sz="5400" b="1" u="sng" dirty="0" smtClean="0">
                <a:latin typeface="CCW Cursive Writing 1" pitchFamily="66" charset="0"/>
              </a:rPr>
              <a:t>Phase 3</a:t>
            </a:r>
            <a:endParaRPr lang="en-GB" sz="5400" b="1" u="sng" dirty="0">
              <a:latin typeface="CCW Cursive Writing 1" pitchFamily="66" charset="0"/>
            </a:endParaRPr>
          </a:p>
        </p:txBody>
      </p:sp>
      <p:sp>
        <p:nvSpPr>
          <p:cNvPr id="3" name="Content Placeholder 2"/>
          <p:cNvSpPr>
            <a:spLocks noGrp="1"/>
          </p:cNvSpPr>
          <p:nvPr>
            <p:ph sz="quarter" idx="1"/>
          </p:nvPr>
        </p:nvSpPr>
        <p:spPr>
          <a:xfrm>
            <a:off x="179512" y="980728"/>
            <a:ext cx="8496944" cy="5493224"/>
          </a:xfrm>
        </p:spPr>
        <p:txBody>
          <a:bodyPr>
            <a:normAutofit/>
          </a:bodyPr>
          <a:lstStyle/>
          <a:p>
            <a:pPr>
              <a:buNone/>
            </a:pPr>
            <a:r>
              <a:rPr lang="en-GB" sz="3600" b="1" dirty="0" smtClean="0">
                <a:latin typeface="CCW Cursive Writing 1" pitchFamily="66" charset="0"/>
              </a:rPr>
              <a:t>Set 6:</a:t>
            </a:r>
            <a:r>
              <a:rPr lang="en-GB" sz="3600" dirty="0" smtClean="0">
                <a:latin typeface="CCW Cursive Writing 1" pitchFamily="66" charset="0"/>
              </a:rPr>
              <a:t> </a:t>
            </a:r>
          </a:p>
          <a:p>
            <a:pPr>
              <a:buNone/>
            </a:pPr>
            <a:r>
              <a:rPr lang="en-GB" sz="3600" b="1" dirty="0" smtClean="0">
                <a:latin typeface="CCW Cursive Writing 1" pitchFamily="66" charset="0"/>
              </a:rPr>
              <a:t>Set 7</a:t>
            </a:r>
            <a:r>
              <a:rPr lang="en-GB" sz="3600" dirty="0" smtClean="0">
                <a:latin typeface="CCW Cursive Writing 1" pitchFamily="66" charset="0"/>
              </a:rPr>
              <a:t>: </a:t>
            </a:r>
          </a:p>
          <a:p>
            <a:pPr>
              <a:buNone/>
            </a:pPr>
            <a:endParaRPr lang="en-GB" sz="2800" b="1" dirty="0" smtClean="0">
              <a:latin typeface="CCW Cursive Writing 1" pitchFamily="66" charset="0"/>
            </a:endParaRPr>
          </a:p>
          <a:p>
            <a:pPr>
              <a:buNone/>
            </a:pPr>
            <a:r>
              <a:rPr lang="en-GB" sz="2800" b="1" dirty="0" smtClean="0">
                <a:latin typeface="CCW Cursive Writing 1" pitchFamily="66" charset="0"/>
              </a:rPr>
              <a:t>Consonant digraphs</a:t>
            </a:r>
            <a:r>
              <a:rPr lang="en-GB" sz="2800" dirty="0" smtClean="0">
                <a:latin typeface="CCW Cursive Writing 1" pitchFamily="66" charset="0"/>
              </a:rPr>
              <a:t>:</a:t>
            </a:r>
          </a:p>
          <a:p>
            <a:pPr>
              <a:buNone/>
            </a:pPr>
            <a:endParaRPr lang="en-GB" sz="3600" b="1" dirty="0" smtClean="0">
              <a:latin typeface="CCW Cursive Writing 1" pitchFamily="66" charset="0"/>
            </a:endParaRPr>
          </a:p>
          <a:p>
            <a:pPr>
              <a:buNone/>
            </a:pPr>
            <a:endParaRPr lang="en-GB" sz="2800" b="1" dirty="0" smtClean="0">
              <a:latin typeface="CCW Cursive Writing 1" pitchFamily="66" charset="0"/>
            </a:endParaRPr>
          </a:p>
          <a:p>
            <a:pPr>
              <a:buNone/>
            </a:pPr>
            <a:r>
              <a:rPr lang="en-GB" sz="2800" b="1" dirty="0" smtClean="0">
                <a:latin typeface="CCW Cursive Writing 1" pitchFamily="66" charset="0"/>
              </a:rPr>
              <a:t>Vowel</a:t>
            </a:r>
          </a:p>
          <a:p>
            <a:pPr marL="0" indent="0">
              <a:buNone/>
            </a:pPr>
            <a:r>
              <a:rPr lang="en-GB" sz="2800" b="1" dirty="0">
                <a:latin typeface="CCW Cursive Writing 1" pitchFamily="66" charset="0"/>
              </a:rPr>
              <a:t>d</a:t>
            </a:r>
            <a:r>
              <a:rPr lang="en-GB" sz="2800" b="1" dirty="0" smtClean="0">
                <a:latin typeface="CCW Cursive Writing 1" pitchFamily="66" charset="0"/>
              </a:rPr>
              <a:t>igraphs:</a:t>
            </a:r>
            <a:endParaRPr lang="en-GB" sz="2800" b="1" dirty="0">
              <a:latin typeface="CCW Cursive Writing 1" pitchFamily="66" charset="0"/>
            </a:endParaRPr>
          </a:p>
          <a:p>
            <a:pPr marL="0" indent="0">
              <a:lnSpc>
                <a:spcPct val="150000"/>
              </a:lnSpc>
              <a:buNone/>
            </a:pPr>
            <a:endParaRPr lang="en-GB" dirty="0">
              <a:latin typeface="Comic Sans MS" pitchFamily="66"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488992952"/>
              </p:ext>
            </p:extLst>
          </p:nvPr>
        </p:nvGraphicFramePr>
        <p:xfrm>
          <a:off x="3059832" y="980728"/>
          <a:ext cx="5424264" cy="792088"/>
        </p:xfrm>
        <a:graphic>
          <a:graphicData uri="http://schemas.openxmlformats.org/drawingml/2006/table">
            <a:tbl>
              <a:tblPr firstRow="1" bandRow="1">
                <a:tableStyleId>{5C22544A-7EE6-4342-B048-85BDC9FD1C3A}</a:tableStyleId>
              </a:tblPr>
              <a:tblGrid>
                <a:gridCol w="1356066"/>
                <a:gridCol w="1356066"/>
                <a:gridCol w="1356066"/>
                <a:gridCol w="1356066"/>
              </a:tblGrid>
              <a:tr h="792088">
                <a:tc>
                  <a:txBody>
                    <a:bodyPr/>
                    <a:lstStyle/>
                    <a:p>
                      <a:pPr algn="ctr"/>
                      <a:r>
                        <a:rPr lang="en-GB" sz="4400" dirty="0" smtClean="0">
                          <a:latin typeface="CCW Cursive Writing 1" pitchFamily="66" charset="0"/>
                        </a:rPr>
                        <a:t>j</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v</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w</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x</a:t>
                      </a:r>
                      <a:endParaRPr lang="en-GB" sz="4400" dirty="0">
                        <a:latin typeface="CCW Cursive Writing 1" pitchFamily="66" charset="0"/>
                      </a:endParaRPr>
                    </a:p>
                  </a:txBody>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58954777"/>
              </p:ext>
            </p:extLst>
          </p:nvPr>
        </p:nvGraphicFramePr>
        <p:xfrm>
          <a:off x="3059832" y="1772816"/>
          <a:ext cx="5447928" cy="792088"/>
        </p:xfrm>
        <a:graphic>
          <a:graphicData uri="http://schemas.openxmlformats.org/drawingml/2006/table">
            <a:tbl>
              <a:tblPr firstRow="1" bandRow="1">
                <a:tableStyleId>{5C22544A-7EE6-4342-B048-85BDC9FD1C3A}</a:tableStyleId>
              </a:tblPr>
              <a:tblGrid>
                <a:gridCol w="1361982"/>
                <a:gridCol w="1361982"/>
                <a:gridCol w="1361982"/>
                <a:gridCol w="1361982"/>
              </a:tblGrid>
              <a:tr h="792088">
                <a:tc>
                  <a:txBody>
                    <a:bodyPr/>
                    <a:lstStyle/>
                    <a:p>
                      <a:pPr algn="ctr"/>
                      <a:r>
                        <a:rPr lang="en-GB" sz="4400" dirty="0" smtClean="0">
                          <a:latin typeface="CCW Cursive Writing 1" pitchFamily="66" charset="0"/>
                        </a:rPr>
                        <a:t>y</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z</a:t>
                      </a:r>
                      <a:endParaRPr lang="en-GB" sz="4400" dirty="0">
                        <a:latin typeface="CCW Cursive Writing 1" pitchFamily="66" charset="0"/>
                      </a:endParaRPr>
                    </a:p>
                  </a:txBody>
                  <a:tcPr/>
                </a:tc>
                <a:tc>
                  <a:txBody>
                    <a:bodyPr/>
                    <a:lstStyle/>
                    <a:p>
                      <a:pPr algn="ctr"/>
                      <a:r>
                        <a:rPr lang="en-GB" sz="4400" dirty="0" err="1" smtClean="0">
                          <a:latin typeface="CCW Cursive Writing 1" pitchFamily="66" charset="0"/>
                        </a:rPr>
                        <a:t>zz</a:t>
                      </a:r>
                      <a:endParaRPr lang="en-GB" sz="4400" dirty="0">
                        <a:latin typeface="CCW Cursive Writing 1" pitchFamily="66" charset="0"/>
                      </a:endParaRPr>
                    </a:p>
                  </a:txBody>
                  <a:tcPr/>
                </a:tc>
                <a:tc>
                  <a:txBody>
                    <a:bodyPr/>
                    <a:lstStyle/>
                    <a:p>
                      <a:pPr algn="ctr"/>
                      <a:r>
                        <a:rPr lang="en-GB" sz="4400" dirty="0" err="1" smtClean="0">
                          <a:latin typeface="CCW Cursive Writing 1" pitchFamily="66" charset="0"/>
                        </a:rPr>
                        <a:t>qu</a:t>
                      </a:r>
                      <a:endParaRPr lang="en-GB" sz="4400" dirty="0">
                        <a:latin typeface="CCW Cursive Writing 1" pitchFamily="66" charset="0"/>
                      </a:endParaRPr>
                    </a:p>
                  </a:txBody>
                  <a:tcP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94505510"/>
              </p:ext>
            </p:extLst>
          </p:nvPr>
        </p:nvGraphicFramePr>
        <p:xfrm>
          <a:off x="3059832" y="3284984"/>
          <a:ext cx="5447928" cy="762000"/>
        </p:xfrm>
        <a:graphic>
          <a:graphicData uri="http://schemas.openxmlformats.org/drawingml/2006/table">
            <a:tbl>
              <a:tblPr firstRow="1" bandRow="1">
                <a:tableStyleId>{5C22544A-7EE6-4342-B048-85BDC9FD1C3A}</a:tableStyleId>
              </a:tblPr>
              <a:tblGrid>
                <a:gridCol w="1361982"/>
                <a:gridCol w="1361982"/>
                <a:gridCol w="1361982"/>
                <a:gridCol w="1361982"/>
              </a:tblGrid>
              <a:tr h="720080">
                <a:tc>
                  <a:txBody>
                    <a:bodyPr/>
                    <a:lstStyle/>
                    <a:p>
                      <a:pPr algn="ctr"/>
                      <a:r>
                        <a:rPr lang="en-GB" sz="4400" dirty="0" err="1" smtClean="0">
                          <a:latin typeface="CCW Cursive Writing 1" pitchFamily="66" charset="0"/>
                        </a:rPr>
                        <a:t>ch</a:t>
                      </a:r>
                      <a:endParaRPr lang="en-GB" sz="4400" dirty="0">
                        <a:latin typeface="CCW Cursive Writing 1" pitchFamily="66" charset="0"/>
                      </a:endParaRPr>
                    </a:p>
                  </a:txBody>
                  <a:tcPr/>
                </a:tc>
                <a:tc>
                  <a:txBody>
                    <a:bodyPr/>
                    <a:lstStyle/>
                    <a:p>
                      <a:pPr algn="ctr"/>
                      <a:r>
                        <a:rPr lang="en-GB" sz="4400" dirty="0" err="1" smtClean="0">
                          <a:latin typeface="CCW Cursive Writing 1" pitchFamily="66" charset="0"/>
                        </a:rPr>
                        <a:t>sh</a:t>
                      </a:r>
                      <a:endParaRPr lang="en-GB" sz="4400" dirty="0">
                        <a:latin typeface="CCW Cursive Writing 1" pitchFamily="66" charset="0"/>
                      </a:endParaRPr>
                    </a:p>
                  </a:txBody>
                  <a:tcPr/>
                </a:tc>
                <a:tc>
                  <a:txBody>
                    <a:bodyPr/>
                    <a:lstStyle/>
                    <a:p>
                      <a:pPr algn="ctr"/>
                      <a:r>
                        <a:rPr lang="en-GB" sz="4400" dirty="0" err="1" smtClean="0">
                          <a:latin typeface="CCW Cursive Writing 1" pitchFamily="66" charset="0"/>
                        </a:rPr>
                        <a:t>th</a:t>
                      </a:r>
                      <a:endParaRPr lang="en-GB" sz="4400" dirty="0">
                        <a:latin typeface="CCW Cursive Writing 1" pitchFamily="66" charset="0"/>
                      </a:endParaRPr>
                    </a:p>
                  </a:txBody>
                  <a:tcPr/>
                </a:tc>
                <a:tc>
                  <a:txBody>
                    <a:bodyPr/>
                    <a:lstStyle/>
                    <a:p>
                      <a:pPr algn="ctr"/>
                      <a:r>
                        <a:rPr lang="en-GB" sz="4400" dirty="0" err="1" smtClean="0">
                          <a:latin typeface="CCW Cursive Writing 1" pitchFamily="66" charset="0"/>
                        </a:rPr>
                        <a:t>ng</a:t>
                      </a:r>
                      <a:endParaRPr lang="en-GB" sz="4400" dirty="0">
                        <a:latin typeface="CCW Cursive Writing 1" pitchFamily="66" charset="0"/>
                      </a:endParaRPr>
                    </a:p>
                  </a:txBody>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993110970"/>
              </p:ext>
            </p:extLst>
          </p:nvPr>
        </p:nvGraphicFramePr>
        <p:xfrm>
          <a:off x="3059832" y="4293096"/>
          <a:ext cx="5450192" cy="762000"/>
        </p:xfrm>
        <a:graphic>
          <a:graphicData uri="http://schemas.openxmlformats.org/drawingml/2006/table">
            <a:tbl>
              <a:tblPr firstRow="1" bandRow="1">
                <a:tableStyleId>{5C22544A-7EE6-4342-B048-85BDC9FD1C3A}</a:tableStyleId>
              </a:tblPr>
              <a:tblGrid>
                <a:gridCol w="1362548"/>
                <a:gridCol w="1362548"/>
                <a:gridCol w="1362548"/>
                <a:gridCol w="1362548"/>
              </a:tblGrid>
              <a:tr h="762000">
                <a:tc>
                  <a:txBody>
                    <a:bodyPr/>
                    <a:lstStyle/>
                    <a:p>
                      <a:pPr algn="ctr"/>
                      <a:r>
                        <a:rPr lang="en-GB" sz="4400" dirty="0" err="1" smtClean="0">
                          <a:latin typeface="CCW Cursive Writing 1" pitchFamily="66" charset="0"/>
                        </a:rPr>
                        <a:t>ai</a:t>
                      </a:r>
                      <a:endParaRPr lang="en-GB" sz="4400" dirty="0">
                        <a:latin typeface="CCW Cursive Writing 1" pitchFamily="66" charset="0"/>
                      </a:endParaRPr>
                    </a:p>
                  </a:txBody>
                  <a:tcPr/>
                </a:tc>
                <a:tc>
                  <a:txBody>
                    <a:bodyPr/>
                    <a:lstStyle/>
                    <a:p>
                      <a:pPr algn="ctr"/>
                      <a:r>
                        <a:rPr lang="en-GB" sz="4400" dirty="0" err="1" smtClean="0">
                          <a:latin typeface="CCW Cursive Writing 1" pitchFamily="66" charset="0"/>
                        </a:rPr>
                        <a:t>ee</a:t>
                      </a:r>
                      <a:endParaRPr lang="en-GB" sz="4400" dirty="0">
                        <a:latin typeface="CCW Cursive Writing 1" pitchFamily="66" charset="0"/>
                      </a:endParaRPr>
                    </a:p>
                  </a:txBody>
                  <a:tcPr/>
                </a:tc>
                <a:tc>
                  <a:txBody>
                    <a:bodyPr/>
                    <a:lstStyle/>
                    <a:p>
                      <a:pPr algn="ctr"/>
                      <a:r>
                        <a:rPr lang="en-GB" sz="3500" dirty="0" err="1" smtClean="0">
                          <a:latin typeface="CCW Cursive Writing 1" pitchFamily="66" charset="0"/>
                        </a:rPr>
                        <a:t>igh</a:t>
                      </a:r>
                      <a:endParaRPr lang="en-GB" sz="3500" dirty="0">
                        <a:latin typeface="CCW Cursive Writing 1" pitchFamily="66" charset="0"/>
                      </a:endParaRPr>
                    </a:p>
                  </a:txBody>
                  <a:tcPr/>
                </a:tc>
                <a:tc>
                  <a:txBody>
                    <a:bodyPr/>
                    <a:lstStyle/>
                    <a:p>
                      <a:pPr algn="ctr"/>
                      <a:r>
                        <a:rPr lang="en-GB" sz="4400" dirty="0" err="1" smtClean="0">
                          <a:latin typeface="CCW Cursive Writing 1" pitchFamily="66" charset="0"/>
                        </a:rPr>
                        <a:t>oa</a:t>
                      </a:r>
                      <a:endParaRPr lang="en-GB" sz="4400" dirty="0">
                        <a:latin typeface="CCW Cursive Writing 1" pitchFamily="66" charset="0"/>
                      </a:endParaRPr>
                    </a:p>
                  </a:txBody>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665055169"/>
              </p:ext>
            </p:extLst>
          </p:nvPr>
        </p:nvGraphicFramePr>
        <p:xfrm>
          <a:off x="3059832" y="5085184"/>
          <a:ext cx="5447928" cy="834008"/>
        </p:xfrm>
        <a:graphic>
          <a:graphicData uri="http://schemas.openxmlformats.org/drawingml/2006/table">
            <a:tbl>
              <a:tblPr firstRow="1" bandRow="1">
                <a:tableStyleId>{5C22544A-7EE6-4342-B048-85BDC9FD1C3A}</a:tableStyleId>
              </a:tblPr>
              <a:tblGrid>
                <a:gridCol w="1361982"/>
                <a:gridCol w="1361982"/>
                <a:gridCol w="1361982"/>
                <a:gridCol w="1361982"/>
              </a:tblGrid>
              <a:tr h="834008">
                <a:tc>
                  <a:txBody>
                    <a:bodyPr/>
                    <a:lstStyle/>
                    <a:p>
                      <a:pPr algn="ctr"/>
                      <a:r>
                        <a:rPr lang="en-GB" sz="4400" dirty="0" err="1" smtClean="0">
                          <a:latin typeface="CCW Cursive Writing 1" pitchFamily="66" charset="0"/>
                        </a:rPr>
                        <a:t>oo</a:t>
                      </a:r>
                      <a:endParaRPr lang="en-GB" sz="4400" dirty="0">
                        <a:latin typeface="CCW Cursive Writing 1" pitchFamily="66" charset="0"/>
                      </a:endParaRPr>
                    </a:p>
                  </a:txBody>
                  <a:tcPr/>
                </a:tc>
                <a:tc>
                  <a:txBody>
                    <a:bodyPr/>
                    <a:lstStyle/>
                    <a:p>
                      <a:pPr algn="ctr"/>
                      <a:r>
                        <a:rPr lang="en-GB" sz="4400" dirty="0" err="1" smtClean="0">
                          <a:latin typeface="CCW Cursive Writing 1" pitchFamily="66" charset="0"/>
                        </a:rPr>
                        <a:t>ar</a:t>
                      </a:r>
                      <a:endParaRPr lang="en-GB" sz="4400" dirty="0">
                        <a:latin typeface="CCW Cursive Writing 1" pitchFamily="66" charset="0"/>
                      </a:endParaRPr>
                    </a:p>
                  </a:txBody>
                  <a:tcPr/>
                </a:tc>
                <a:tc>
                  <a:txBody>
                    <a:bodyPr/>
                    <a:lstStyle/>
                    <a:p>
                      <a:pPr algn="ctr"/>
                      <a:r>
                        <a:rPr lang="en-GB" sz="4400" dirty="0" smtClean="0">
                          <a:latin typeface="CCW Cursive Writing 1" pitchFamily="66" charset="0"/>
                        </a:rPr>
                        <a:t>or</a:t>
                      </a:r>
                      <a:endParaRPr lang="en-GB" sz="4400" dirty="0">
                        <a:latin typeface="CCW Cursive Writing 1" pitchFamily="66" charset="0"/>
                      </a:endParaRPr>
                    </a:p>
                  </a:txBody>
                  <a:tcPr/>
                </a:tc>
                <a:tc>
                  <a:txBody>
                    <a:bodyPr/>
                    <a:lstStyle/>
                    <a:p>
                      <a:pPr algn="ctr"/>
                      <a:r>
                        <a:rPr lang="en-GB" sz="4400" dirty="0" err="1" smtClean="0">
                          <a:latin typeface="CCW Cursive Writing 1" pitchFamily="66" charset="0"/>
                        </a:rPr>
                        <a:t>ur</a:t>
                      </a:r>
                      <a:endParaRPr lang="en-GB" sz="4400" dirty="0">
                        <a:latin typeface="CCW Cursive Writing 1" pitchFamily="66" charset="0"/>
                      </a:endParaRPr>
                    </a:p>
                  </a:txBody>
                  <a:tcPr/>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507555020"/>
              </p:ext>
            </p:extLst>
          </p:nvPr>
        </p:nvGraphicFramePr>
        <p:xfrm>
          <a:off x="323528" y="5949280"/>
          <a:ext cx="8280924" cy="792088"/>
        </p:xfrm>
        <a:graphic>
          <a:graphicData uri="http://schemas.openxmlformats.org/drawingml/2006/table">
            <a:tbl>
              <a:tblPr firstRow="1" bandRow="1">
                <a:tableStyleId>{5C22544A-7EE6-4342-B048-85BDC9FD1C3A}</a:tableStyleId>
              </a:tblPr>
              <a:tblGrid>
                <a:gridCol w="1380154"/>
                <a:gridCol w="1380154"/>
                <a:gridCol w="1380154"/>
                <a:gridCol w="1380154"/>
                <a:gridCol w="1380154"/>
                <a:gridCol w="1380154"/>
              </a:tblGrid>
              <a:tr h="792088">
                <a:tc>
                  <a:txBody>
                    <a:bodyPr/>
                    <a:lstStyle/>
                    <a:p>
                      <a:pPr algn="ctr"/>
                      <a:r>
                        <a:rPr lang="en-GB" sz="3800" dirty="0" err="1" smtClean="0">
                          <a:latin typeface="CCW Cursive Writing 1" pitchFamily="66" charset="0"/>
                        </a:rPr>
                        <a:t>ow</a:t>
                      </a:r>
                      <a:endParaRPr lang="en-GB" sz="3800" dirty="0">
                        <a:latin typeface="CCW Cursive Writing 1" pitchFamily="66" charset="0"/>
                      </a:endParaRPr>
                    </a:p>
                  </a:txBody>
                  <a:tcPr/>
                </a:tc>
                <a:tc>
                  <a:txBody>
                    <a:bodyPr/>
                    <a:lstStyle/>
                    <a:p>
                      <a:pPr algn="ctr"/>
                      <a:r>
                        <a:rPr lang="en-GB" sz="3800" dirty="0" err="1" smtClean="0">
                          <a:latin typeface="CCW Cursive Writing 1" pitchFamily="66" charset="0"/>
                        </a:rPr>
                        <a:t>oi</a:t>
                      </a:r>
                      <a:endParaRPr lang="en-GB" sz="3800" dirty="0">
                        <a:latin typeface="CCW Cursive Writing 1" pitchFamily="66" charset="0"/>
                      </a:endParaRPr>
                    </a:p>
                  </a:txBody>
                  <a:tcPr/>
                </a:tc>
                <a:tc>
                  <a:txBody>
                    <a:bodyPr/>
                    <a:lstStyle/>
                    <a:p>
                      <a:pPr algn="ctr"/>
                      <a:r>
                        <a:rPr lang="en-GB" sz="3800" dirty="0" smtClean="0">
                          <a:latin typeface="CCW Cursive Writing 1" pitchFamily="66" charset="0"/>
                        </a:rPr>
                        <a:t>ear</a:t>
                      </a:r>
                      <a:endParaRPr lang="en-GB" sz="3800" dirty="0">
                        <a:latin typeface="CCW Cursive Writing 1" pitchFamily="66" charset="0"/>
                      </a:endParaRPr>
                    </a:p>
                  </a:txBody>
                  <a:tcPr/>
                </a:tc>
                <a:tc>
                  <a:txBody>
                    <a:bodyPr/>
                    <a:lstStyle/>
                    <a:p>
                      <a:pPr algn="ctr"/>
                      <a:r>
                        <a:rPr lang="en-GB" sz="3800" dirty="0" smtClean="0">
                          <a:latin typeface="CCW Cursive Writing 1" pitchFamily="66" charset="0"/>
                        </a:rPr>
                        <a:t>air</a:t>
                      </a:r>
                      <a:endParaRPr lang="en-GB" sz="3800" dirty="0">
                        <a:latin typeface="CCW Cursive Writing 1" pitchFamily="66" charset="0"/>
                      </a:endParaRPr>
                    </a:p>
                  </a:txBody>
                  <a:tcPr/>
                </a:tc>
                <a:tc>
                  <a:txBody>
                    <a:bodyPr/>
                    <a:lstStyle/>
                    <a:p>
                      <a:pPr algn="ctr"/>
                      <a:r>
                        <a:rPr lang="en-GB" sz="3800" dirty="0" err="1" smtClean="0">
                          <a:latin typeface="CCW Cursive Writing 1" pitchFamily="66" charset="0"/>
                        </a:rPr>
                        <a:t>er</a:t>
                      </a:r>
                      <a:endParaRPr lang="en-GB" sz="3800" dirty="0">
                        <a:latin typeface="CCW Cursive Writing 1" pitchFamily="66" charset="0"/>
                      </a:endParaRPr>
                    </a:p>
                  </a:txBody>
                  <a:tcPr/>
                </a:tc>
                <a:tc>
                  <a:txBody>
                    <a:bodyPr/>
                    <a:lstStyle/>
                    <a:p>
                      <a:pPr algn="ctr"/>
                      <a:r>
                        <a:rPr lang="en-GB" sz="3800" dirty="0" err="1" smtClean="0">
                          <a:latin typeface="CCW Cursive Writing 1" pitchFamily="66" charset="0"/>
                        </a:rPr>
                        <a:t>ure</a:t>
                      </a:r>
                      <a:endParaRPr lang="en-GB" sz="3800" dirty="0">
                        <a:latin typeface="CCW Cursive Writing 1" pitchFamily="66" charset="0"/>
                      </a:endParaRPr>
                    </a:p>
                  </a:txBody>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b="1" u="sng" dirty="0" smtClean="0">
                <a:latin typeface="CCW Cursive Writing 1" pitchFamily="66" charset="0"/>
              </a:rPr>
              <a:t>Phase 4</a:t>
            </a:r>
            <a:endParaRPr lang="en-GB" sz="6000" b="1" u="sng" dirty="0">
              <a:latin typeface="CCW Cursive Writing 1" pitchFamily="66" charset="0"/>
            </a:endParaRPr>
          </a:p>
        </p:txBody>
      </p:sp>
      <p:sp>
        <p:nvSpPr>
          <p:cNvPr id="3" name="Content Placeholder 2"/>
          <p:cNvSpPr>
            <a:spLocks noGrp="1"/>
          </p:cNvSpPr>
          <p:nvPr>
            <p:ph sz="quarter" idx="1"/>
          </p:nvPr>
        </p:nvSpPr>
        <p:spPr>
          <a:xfrm>
            <a:off x="179512" y="1412776"/>
            <a:ext cx="8496944" cy="5061176"/>
          </a:xfrm>
        </p:spPr>
        <p:txBody>
          <a:bodyPr>
            <a:normAutofit/>
          </a:bodyPr>
          <a:lstStyle/>
          <a:p>
            <a:pPr>
              <a:buNone/>
            </a:pPr>
            <a:r>
              <a:rPr lang="en-GB" sz="4000" dirty="0" smtClean="0">
                <a:latin typeface="CCW Cursive Writing 1" pitchFamily="66" charset="0"/>
              </a:rPr>
              <a:t>	This phase consolidates all the children have learnt in the previous phases.</a:t>
            </a:r>
            <a:endParaRPr lang="en-GB" sz="4000" dirty="0">
              <a:latin typeface="CCW Cursive Writing 1" pitchFamily="66"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7067128" cy="576064"/>
          </a:xfrm>
        </p:spPr>
        <p:txBody>
          <a:bodyPr>
            <a:noAutofit/>
          </a:bodyPr>
          <a:lstStyle/>
          <a:p>
            <a:pPr algn="ctr"/>
            <a:r>
              <a:rPr lang="en-GB" sz="5000" b="1" u="sng" dirty="0" smtClean="0">
                <a:latin typeface="CCW Cursive Writing 1" pitchFamily="66" charset="0"/>
              </a:rPr>
              <a:t>Phase 5</a:t>
            </a:r>
            <a:endParaRPr lang="en-GB" sz="5000" b="1" u="sng" dirty="0">
              <a:latin typeface="CCW Cursive Writing 1" pitchFamily="66" charset="0"/>
            </a:endParaRPr>
          </a:p>
        </p:txBody>
      </p:sp>
      <p:sp>
        <p:nvSpPr>
          <p:cNvPr id="3" name="Content Placeholder 2"/>
          <p:cNvSpPr>
            <a:spLocks noGrp="1"/>
          </p:cNvSpPr>
          <p:nvPr>
            <p:ph sz="quarter" idx="1"/>
          </p:nvPr>
        </p:nvSpPr>
        <p:spPr>
          <a:xfrm>
            <a:off x="179512" y="1196752"/>
            <a:ext cx="8784976" cy="5061176"/>
          </a:xfrm>
        </p:spPr>
        <p:txBody>
          <a:bodyPr>
            <a:noAutofit/>
          </a:bodyPr>
          <a:lstStyle/>
          <a:p>
            <a:pPr>
              <a:buNone/>
            </a:pPr>
            <a:r>
              <a:rPr lang="en-GB" dirty="0" smtClean="0">
                <a:latin typeface="CCW Cursive Writing 1" pitchFamily="66" charset="0"/>
              </a:rPr>
              <a:t>	Children will be taught new graphemes and alternative pronunciations for these graphemes.</a:t>
            </a:r>
          </a:p>
          <a:p>
            <a:pPr>
              <a:buNone/>
            </a:pPr>
            <a:r>
              <a:rPr lang="en-GB" sz="2800" b="1" dirty="0" smtClean="0">
                <a:latin typeface="CCW Cursive Writing 1" pitchFamily="66" charset="0"/>
              </a:rPr>
              <a:t>Vowel </a:t>
            </a:r>
          </a:p>
          <a:p>
            <a:pPr marL="0" indent="0">
              <a:buNone/>
            </a:pPr>
            <a:r>
              <a:rPr lang="en-GB" sz="2800" b="1" dirty="0" smtClean="0">
                <a:latin typeface="CCW Cursive Writing 1" pitchFamily="66" charset="0"/>
              </a:rPr>
              <a:t>digraphs: </a:t>
            </a:r>
          </a:p>
          <a:p>
            <a:endParaRPr lang="en-GB" sz="2800" b="1" dirty="0">
              <a:latin typeface="CCW Cursive Writing 1" pitchFamily="66" charset="0"/>
            </a:endParaRPr>
          </a:p>
          <a:p>
            <a:endParaRPr lang="en-GB" sz="2800" b="1" dirty="0" smtClean="0">
              <a:latin typeface="CCW Cursive Writing 1" pitchFamily="66" charset="0"/>
            </a:endParaRPr>
          </a:p>
          <a:p>
            <a:pPr>
              <a:buNone/>
            </a:pPr>
            <a:r>
              <a:rPr lang="en-GB" sz="2800" b="1" dirty="0" smtClean="0">
                <a:latin typeface="CCW Cursive Writing 1" pitchFamily="66" charset="0"/>
              </a:rPr>
              <a:t>Split </a:t>
            </a:r>
          </a:p>
          <a:p>
            <a:pPr marL="0" indent="0">
              <a:buNone/>
            </a:pPr>
            <a:r>
              <a:rPr lang="en-GB" sz="2800" b="1" dirty="0" smtClean="0">
                <a:latin typeface="CCW Cursive Writing 1" pitchFamily="66" charset="0"/>
              </a:rPr>
              <a:t>digraphs:</a:t>
            </a:r>
            <a:endParaRPr lang="en-GB" sz="2800" dirty="0">
              <a:latin typeface="CCW Cursive Writing 1" pitchFamily="66"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16311584"/>
              </p:ext>
            </p:extLst>
          </p:nvPr>
        </p:nvGraphicFramePr>
        <p:xfrm>
          <a:off x="3491880" y="2780928"/>
          <a:ext cx="5231904" cy="720080"/>
        </p:xfrm>
        <a:graphic>
          <a:graphicData uri="http://schemas.openxmlformats.org/drawingml/2006/table">
            <a:tbl>
              <a:tblPr firstRow="1" bandRow="1">
                <a:tableStyleId>{5C22544A-7EE6-4342-B048-85BDC9FD1C3A}</a:tableStyleId>
              </a:tblPr>
              <a:tblGrid>
                <a:gridCol w="1307976"/>
                <a:gridCol w="1307976"/>
                <a:gridCol w="1307976"/>
                <a:gridCol w="1307976"/>
              </a:tblGrid>
              <a:tr h="720080">
                <a:tc>
                  <a:txBody>
                    <a:bodyPr/>
                    <a:lstStyle/>
                    <a:p>
                      <a:pPr algn="ctr"/>
                      <a:r>
                        <a:rPr lang="en-GB" sz="3600" dirty="0" err="1" smtClean="0">
                          <a:latin typeface="CCW Cursive Writing 1" pitchFamily="66" charset="0"/>
                        </a:rPr>
                        <a:t>wh</a:t>
                      </a:r>
                      <a:endParaRPr lang="en-GB" sz="3600" dirty="0">
                        <a:latin typeface="CCW Cursive Writing 1" pitchFamily="66" charset="0"/>
                      </a:endParaRPr>
                    </a:p>
                  </a:txBody>
                  <a:tcPr/>
                </a:tc>
                <a:tc>
                  <a:txBody>
                    <a:bodyPr/>
                    <a:lstStyle/>
                    <a:p>
                      <a:pPr algn="ctr"/>
                      <a:r>
                        <a:rPr lang="en-GB" sz="3600" dirty="0" err="1" smtClean="0">
                          <a:latin typeface="CCW Cursive Writing 1" pitchFamily="66" charset="0"/>
                        </a:rPr>
                        <a:t>ph</a:t>
                      </a:r>
                      <a:endParaRPr lang="en-GB" sz="3600" dirty="0">
                        <a:latin typeface="CCW Cursive Writing 1" pitchFamily="66" charset="0"/>
                      </a:endParaRPr>
                    </a:p>
                  </a:txBody>
                  <a:tcPr/>
                </a:tc>
                <a:tc>
                  <a:txBody>
                    <a:bodyPr/>
                    <a:lstStyle/>
                    <a:p>
                      <a:pPr algn="ctr"/>
                      <a:r>
                        <a:rPr lang="en-GB" sz="3600" dirty="0" smtClean="0">
                          <a:latin typeface="CCW Cursive Writing 1" pitchFamily="66" charset="0"/>
                        </a:rPr>
                        <a:t>ay</a:t>
                      </a:r>
                      <a:endParaRPr lang="en-GB" sz="3600" dirty="0">
                        <a:latin typeface="CCW Cursive Writing 1" pitchFamily="66" charset="0"/>
                      </a:endParaRPr>
                    </a:p>
                  </a:txBody>
                  <a:tcPr/>
                </a:tc>
                <a:tc>
                  <a:txBody>
                    <a:bodyPr/>
                    <a:lstStyle/>
                    <a:p>
                      <a:pPr algn="ctr"/>
                      <a:r>
                        <a:rPr lang="en-GB" sz="3600" dirty="0" err="1" smtClean="0">
                          <a:latin typeface="CCW Cursive Writing 1" pitchFamily="66" charset="0"/>
                        </a:rPr>
                        <a:t>ou</a:t>
                      </a:r>
                      <a:endParaRPr lang="en-GB" sz="3600" dirty="0">
                        <a:latin typeface="CCW Cursive Writing 1" pitchFamily="66" charset="0"/>
                      </a:endParaRPr>
                    </a:p>
                  </a:txBody>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2175776"/>
              </p:ext>
            </p:extLst>
          </p:nvPr>
        </p:nvGraphicFramePr>
        <p:xfrm>
          <a:off x="3491880" y="3573016"/>
          <a:ext cx="5256584" cy="648072"/>
        </p:xfrm>
        <a:graphic>
          <a:graphicData uri="http://schemas.openxmlformats.org/drawingml/2006/table">
            <a:tbl>
              <a:tblPr firstRow="1" bandRow="1">
                <a:tableStyleId>{5C22544A-7EE6-4342-B048-85BDC9FD1C3A}</a:tableStyleId>
              </a:tblPr>
              <a:tblGrid>
                <a:gridCol w="1314146"/>
                <a:gridCol w="1314146"/>
                <a:gridCol w="1314146"/>
                <a:gridCol w="1314146"/>
              </a:tblGrid>
              <a:tr h="648072">
                <a:tc>
                  <a:txBody>
                    <a:bodyPr/>
                    <a:lstStyle/>
                    <a:p>
                      <a:pPr algn="ctr"/>
                      <a:r>
                        <a:rPr lang="en-GB" sz="3600" dirty="0" err="1" smtClean="0">
                          <a:latin typeface="CCW Cursive Writing 1" pitchFamily="66" charset="0"/>
                        </a:rPr>
                        <a:t>ie</a:t>
                      </a:r>
                      <a:endParaRPr lang="en-GB" sz="3600" dirty="0">
                        <a:latin typeface="CCW Cursive Writing 1" pitchFamily="66" charset="0"/>
                      </a:endParaRPr>
                    </a:p>
                  </a:txBody>
                  <a:tcPr/>
                </a:tc>
                <a:tc>
                  <a:txBody>
                    <a:bodyPr/>
                    <a:lstStyle/>
                    <a:p>
                      <a:pPr algn="ctr"/>
                      <a:r>
                        <a:rPr lang="en-GB" sz="3600" dirty="0" err="1" smtClean="0">
                          <a:latin typeface="CCW Cursive Writing 1" pitchFamily="66" charset="0"/>
                        </a:rPr>
                        <a:t>ea</a:t>
                      </a:r>
                      <a:endParaRPr lang="en-GB" sz="3600" dirty="0">
                        <a:latin typeface="CCW Cursive Writing 1" pitchFamily="66" charset="0"/>
                      </a:endParaRPr>
                    </a:p>
                  </a:txBody>
                  <a:tcPr/>
                </a:tc>
                <a:tc>
                  <a:txBody>
                    <a:bodyPr/>
                    <a:lstStyle/>
                    <a:p>
                      <a:pPr algn="ctr"/>
                      <a:r>
                        <a:rPr lang="en-GB" sz="3600" dirty="0" err="1" smtClean="0">
                          <a:latin typeface="CCW Cursive Writing 1" pitchFamily="66" charset="0"/>
                        </a:rPr>
                        <a:t>oy</a:t>
                      </a:r>
                      <a:endParaRPr lang="en-GB" sz="3600" dirty="0">
                        <a:latin typeface="CCW Cursive Writing 1" pitchFamily="66" charset="0"/>
                      </a:endParaRPr>
                    </a:p>
                  </a:txBody>
                  <a:tcPr/>
                </a:tc>
                <a:tc>
                  <a:txBody>
                    <a:bodyPr/>
                    <a:lstStyle/>
                    <a:p>
                      <a:pPr algn="ctr"/>
                      <a:r>
                        <a:rPr lang="en-GB" sz="3600" dirty="0" err="1" smtClean="0">
                          <a:latin typeface="CCW Cursive Writing 1" pitchFamily="66" charset="0"/>
                        </a:rPr>
                        <a:t>ir</a:t>
                      </a:r>
                      <a:endParaRPr lang="en-GB" sz="3600" dirty="0">
                        <a:latin typeface="CCW Cursive Writing 1" pitchFamily="66" charset="0"/>
                      </a:endParaRPr>
                    </a:p>
                  </a:txBody>
                  <a:tcP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06873759"/>
              </p:ext>
            </p:extLst>
          </p:nvPr>
        </p:nvGraphicFramePr>
        <p:xfrm>
          <a:off x="2195736" y="4293096"/>
          <a:ext cx="6600055" cy="720080"/>
        </p:xfrm>
        <a:graphic>
          <a:graphicData uri="http://schemas.openxmlformats.org/drawingml/2006/table">
            <a:tbl>
              <a:tblPr firstRow="1" bandRow="1">
                <a:tableStyleId>{5C22544A-7EE6-4342-B048-85BDC9FD1C3A}</a:tableStyleId>
              </a:tblPr>
              <a:tblGrid>
                <a:gridCol w="1320011"/>
                <a:gridCol w="1320011"/>
                <a:gridCol w="1320011"/>
                <a:gridCol w="1320011"/>
                <a:gridCol w="1320011"/>
              </a:tblGrid>
              <a:tr h="720080">
                <a:tc>
                  <a:txBody>
                    <a:bodyPr/>
                    <a:lstStyle/>
                    <a:p>
                      <a:pPr algn="ctr"/>
                      <a:r>
                        <a:rPr lang="en-GB" sz="3600" dirty="0" err="1" smtClean="0">
                          <a:latin typeface="CCW Cursive Writing 1" pitchFamily="66" charset="0"/>
                        </a:rPr>
                        <a:t>ue</a:t>
                      </a:r>
                      <a:endParaRPr lang="en-GB" sz="3600" dirty="0">
                        <a:latin typeface="CCW Cursive Writing 1" pitchFamily="66" charset="0"/>
                      </a:endParaRPr>
                    </a:p>
                  </a:txBody>
                  <a:tcPr/>
                </a:tc>
                <a:tc>
                  <a:txBody>
                    <a:bodyPr/>
                    <a:lstStyle/>
                    <a:p>
                      <a:pPr algn="ctr"/>
                      <a:r>
                        <a:rPr lang="en-GB" sz="3600" dirty="0" smtClean="0">
                          <a:latin typeface="CCW Cursive Writing 1" pitchFamily="66" charset="0"/>
                        </a:rPr>
                        <a:t>aw</a:t>
                      </a:r>
                      <a:endParaRPr lang="en-GB" sz="3600" dirty="0">
                        <a:latin typeface="CCW Cursive Writing 1" pitchFamily="66" charset="0"/>
                      </a:endParaRPr>
                    </a:p>
                  </a:txBody>
                  <a:tcPr/>
                </a:tc>
                <a:tc>
                  <a:txBody>
                    <a:bodyPr/>
                    <a:lstStyle/>
                    <a:p>
                      <a:pPr algn="ctr"/>
                      <a:r>
                        <a:rPr lang="en-GB" sz="3600" dirty="0" err="1" smtClean="0">
                          <a:latin typeface="CCW Cursive Writing 1" pitchFamily="66" charset="0"/>
                        </a:rPr>
                        <a:t>ew</a:t>
                      </a:r>
                      <a:endParaRPr lang="en-GB" sz="3600" dirty="0">
                        <a:latin typeface="CCW Cursive Writing 1" pitchFamily="66" charset="0"/>
                      </a:endParaRPr>
                    </a:p>
                  </a:txBody>
                  <a:tcPr/>
                </a:tc>
                <a:tc>
                  <a:txBody>
                    <a:bodyPr/>
                    <a:lstStyle/>
                    <a:p>
                      <a:pPr algn="ctr"/>
                      <a:r>
                        <a:rPr lang="en-GB" sz="3600" dirty="0" err="1" smtClean="0">
                          <a:latin typeface="CCW Cursive Writing 1" pitchFamily="66" charset="0"/>
                        </a:rPr>
                        <a:t>oe</a:t>
                      </a:r>
                      <a:endParaRPr lang="en-GB" sz="3600" dirty="0">
                        <a:latin typeface="CCW Cursive Writing 1" pitchFamily="66" charset="0"/>
                      </a:endParaRPr>
                    </a:p>
                  </a:txBody>
                  <a:tcPr/>
                </a:tc>
                <a:tc>
                  <a:txBody>
                    <a:bodyPr/>
                    <a:lstStyle/>
                    <a:p>
                      <a:pPr algn="ctr"/>
                      <a:r>
                        <a:rPr lang="en-GB" sz="3600" dirty="0" smtClean="0">
                          <a:latin typeface="CCW Cursive Writing 1" pitchFamily="66" charset="0"/>
                        </a:rPr>
                        <a:t>au</a:t>
                      </a:r>
                      <a:endParaRPr lang="en-GB" sz="3600" dirty="0">
                        <a:latin typeface="CCW Cursive Writing 1" pitchFamily="66" charset="0"/>
                      </a:endParaRPr>
                    </a:p>
                  </a:txBody>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349326183"/>
              </p:ext>
            </p:extLst>
          </p:nvPr>
        </p:nvGraphicFramePr>
        <p:xfrm>
          <a:off x="2195734" y="5733256"/>
          <a:ext cx="6528050" cy="720080"/>
        </p:xfrm>
        <a:graphic>
          <a:graphicData uri="http://schemas.openxmlformats.org/drawingml/2006/table">
            <a:tbl>
              <a:tblPr firstRow="1" bandRow="1">
                <a:tableStyleId>{5C22544A-7EE6-4342-B048-85BDC9FD1C3A}</a:tableStyleId>
              </a:tblPr>
              <a:tblGrid>
                <a:gridCol w="1305610"/>
                <a:gridCol w="1305610"/>
                <a:gridCol w="1305610"/>
                <a:gridCol w="1305610"/>
                <a:gridCol w="1305610"/>
              </a:tblGrid>
              <a:tr h="720080">
                <a:tc>
                  <a:txBody>
                    <a:bodyPr/>
                    <a:lstStyle/>
                    <a:p>
                      <a:pPr algn="ctr"/>
                      <a:r>
                        <a:rPr lang="en-GB" sz="3600" dirty="0" smtClean="0">
                          <a:latin typeface="CCW Cursive Writing 1" pitchFamily="66" charset="0"/>
                        </a:rPr>
                        <a:t>a-e</a:t>
                      </a:r>
                      <a:endParaRPr lang="en-GB" sz="3600" dirty="0">
                        <a:latin typeface="CCW Cursive Writing 1" pitchFamily="66" charset="0"/>
                      </a:endParaRPr>
                    </a:p>
                  </a:txBody>
                  <a:tcPr/>
                </a:tc>
                <a:tc>
                  <a:txBody>
                    <a:bodyPr/>
                    <a:lstStyle/>
                    <a:p>
                      <a:r>
                        <a:rPr lang="en-GB" sz="3600" dirty="0" smtClean="0">
                          <a:latin typeface="CCW Cursive Writing 1" pitchFamily="66" charset="0"/>
                        </a:rPr>
                        <a:t>e-e</a:t>
                      </a:r>
                      <a:endParaRPr lang="en-GB" sz="3600" dirty="0">
                        <a:latin typeface="CCW Cursive Writing 1" pitchFamily="66" charset="0"/>
                      </a:endParaRPr>
                    </a:p>
                  </a:txBody>
                  <a:tcPr/>
                </a:tc>
                <a:tc>
                  <a:txBody>
                    <a:bodyPr/>
                    <a:lstStyle/>
                    <a:p>
                      <a:r>
                        <a:rPr lang="en-GB" sz="3600" dirty="0" smtClean="0">
                          <a:latin typeface="CCW Cursive Writing 1" pitchFamily="66" charset="0"/>
                        </a:rPr>
                        <a:t>i-e</a:t>
                      </a:r>
                      <a:endParaRPr lang="en-GB" sz="3600" dirty="0">
                        <a:latin typeface="CCW Cursive Writing 1" pitchFamily="66" charset="0"/>
                      </a:endParaRPr>
                    </a:p>
                  </a:txBody>
                  <a:tcPr/>
                </a:tc>
                <a:tc>
                  <a:txBody>
                    <a:bodyPr/>
                    <a:lstStyle/>
                    <a:p>
                      <a:r>
                        <a:rPr lang="en-GB" sz="3600" dirty="0" smtClean="0">
                          <a:latin typeface="CCW Cursive Writing 1" pitchFamily="66" charset="0"/>
                        </a:rPr>
                        <a:t>o-e</a:t>
                      </a:r>
                      <a:endParaRPr lang="en-GB" sz="3600" dirty="0">
                        <a:latin typeface="CCW Cursive Writing 1" pitchFamily="66" charset="0"/>
                      </a:endParaRPr>
                    </a:p>
                  </a:txBody>
                  <a:tcPr/>
                </a:tc>
                <a:tc>
                  <a:txBody>
                    <a:bodyPr/>
                    <a:lstStyle/>
                    <a:p>
                      <a:r>
                        <a:rPr lang="en-GB" sz="3600" dirty="0" smtClean="0">
                          <a:latin typeface="CCW Cursive Writing 1" pitchFamily="66" charset="0"/>
                        </a:rPr>
                        <a:t>u-e</a:t>
                      </a:r>
                      <a:endParaRPr lang="en-GB" sz="3600" dirty="0">
                        <a:latin typeface="CCW Cursive Writing 1" pitchFamily="66" charset="0"/>
                      </a:endParaRPr>
                    </a:p>
                  </a:txBody>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800" b="1" u="sng" dirty="0" smtClean="0">
                <a:latin typeface="CCW Cursive Writing 1" pitchFamily="66" charset="0"/>
              </a:rPr>
              <a:t>Rainbow Words</a:t>
            </a:r>
            <a:endParaRPr lang="en-GB" sz="4800" b="1" u="sng" dirty="0">
              <a:latin typeface="CCW Cursive Writing 1" pitchFamily="66" charset="0"/>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5616" y="1574794"/>
            <a:ext cx="2093979" cy="1570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1880" y="1556792"/>
            <a:ext cx="2069976" cy="1552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96136" y="1522110"/>
            <a:ext cx="2039300" cy="1529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15616" y="3051585"/>
            <a:ext cx="2093979" cy="1570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19233" y="3019328"/>
            <a:ext cx="2042623" cy="15319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864344" y="3017693"/>
            <a:ext cx="1902884" cy="142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9152" y="4444856"/>
            <a:ext cx="2093979" cy="1570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519233" y="4398209"/>
            <a:ext cx="1990547" cy="1492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769260" y="4444856"/>
            <a:ext cx="1997968" cy="14984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24060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60648"/>
            <a:ext cx="7899648" cy="1143000"/>
          </a:xfrm>
        </p:spPr>
        <p:txBody>
          <a:bodyPr>
            <a:normAutofit/>
          </a:bodyPr>
          <a:lstStyle/>
          <a:p>
            <a:pPr algn="ctr"/>
            <a:r>
              <a:rPr lang="en-GB" sz="6000" b="1" u="sng" dirty="0" smtClean="0">
                <a:latin typeface="CCW Cursive Writing 1" pitchFamily="66" charset="0"/>
              </a:rPr>
              <a:t>Segmenting</a:t>
            </a:r>
            <a:endParaRPr lang="en-GB" sz="6000" b="1" u="sng" dirty="0">
              <a:latin typeface="CCW Cursive Writing 1" pitchFamily="66" charset="0"/>
            </a:endParaRPr>
          </a:p>
        </p:txBody>
      </p:sp>
      <p:sp>
        <p:nvSpPr>
          <p:cNvPr id="3" name="Content Placeholder 2"/>
          <p:cNvSpPr>
            <a:spLocks noGrp="1"/>
          </p:cNvSpPr>
          <p:nvPr>
            <p:ph sz="quarter" idx="1"/>
          </p:nvPr>
        </p:nvSpPr>
        <p:spPr>
          <a:xfrm>
            <a:off x="179512" y="1412776"/>
            <a:ext cx="8784976" cy="5061176"/>
          </a:xfrm>
        </p:spPr>
        <p:txBody>
          <a:bodyPr>
            <a:noAutofit/>
          </a:bodyPr>
          <a:lstStyle/>
          <a:p>
            <a:pPr>
              <a:buNone/>
            </a:pPr>
            <a:r>
              <a:rPr lang="en-GB" sz="4400" dirty="0" smtClean="0">
                <a:latin typeface="CCW Cursive Writing 1" pitchFamily="66" charset="0"/>
              </a:rPr>
              <a:t>	Breaking down words for spelling.</a:t>
            </a:r>
          </a:p>
          <a:p>
            <a:pPr algn="ctr">
              <a:buNone/>
            </a:pPr>
            <a:endParaRPr lang="en-GB" sz="5400" dirty="0" smtClean="0">
              <a:latin typeface="CCW Cursive Writing 1" pitchFamily="66" charset="0"/>
            </a:endParaRPr>
          </a:p>
          <a:p>
            <a:pPr algn="ctr">
              <a:buNone/>
            </a:pPr>
            <a:r>
              <a:rPr lang="en-GB" sz="5400" dirty="0" smtClean="0">
                <a:latin typeface="CCW Cursive Writing 1" pitchFamily="66" charset="0"/>
              </a:rPr>
              <a:t>cat</a:t>
            </a:r>
          </a:p>
          <a:p>
            <a:pPr algn="ctr">
              <a:buNone/>
            </a:pPr>
            <a:r>
              <a:rPr lang="en-GB" sz="7200" b="1" dirty="0" smtClean="0">
                <a:latin typeface="CCW Cursive Writing 1" pitchFamily="66" charset="0"/>
              </a:rPr>
              <a:t>c  a  t</a:t>
            </a:r>
          </a:p>
          <a:p>
            <a:pPr>
              <a:buNone/>
            </a:pPr>
            <a:endParaRPr lang="en-GB" sz="7200" dirty="0">
              <a:latin typeface="Comic Sans MS" pitchFamily="66" charset="0"/>
            </a:endParaRPr>
          </a:p>
        </p:txBody>
      </p:sp>
      <p:sp>
        <p:nvSpPr>
          <p:cNvPr id="4" name="Oval 3"/>
          <p:cNvSpPr/>
          <p:nvPr/>
        </p:nvSpPr>
        <p:spPr>
          <a:xfrm>
            <a:off x="2483768" y="5805264"/>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427984" y="5877272"/>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6372200" y="5877272"/>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260648"/>
            <a:ext cx="7755632" cy="1143000"/>
          </a:xfrm>
        </p:spPr>
        <p:txBody>
          <a:bodyPr>
            <a:normAutofit/>
          </a:bodyPr>
          <a:lstStyle/>
          <a:p>
            <a:pPr algn="ctr"/>
            <a:r>
              <a:rPr lang="en-GB" sz="6000" b="1" u="sng" dirty="0" smtClean="0">
                <a:latin typeface="CCW Cursive Writing 1" pitchFamily="66" charset="0"/>
              </a:rPr>
              <a:t>Segmenting</a:t>
            </a:r>
            <a:endParaRPr lang="en-GB" sz="6000" b="1" u="sng" dirty="0">
              <a:latin typeface="CCW Cursive Writing 1" pitchFamily="66" charset="0"/>
            </a:endParaRPr>
          </a:p>
        </p:txBody>
      </p:sp>
      <p:sp>
        <p:nvSpPr>
          <p:cNvPr id="3" name="Content Placeholder 2"/>
          <p:cNvSpPr>
            <a:spLocks noGrp="1"/>
          </p:cNvSpPr>
          <p:nvPr>
            <p:ph sz="quarter" idx="1"/>
          </p:nvPr>
        </p:nvSpPr>
        <p:spPr>
          <a:xfrm>
            <a:off x="179512" y="1412776"/>
            <a:ext cx="8784976" cy="5061176"/>
          </a:xfrm>
        </p:spPr>
        <p:txBody>
          <a:bodyPr>
            <a:noAutofit/>
          </a:bodyPr>
          <a:lstStyle/>
          <a:p>
            <a:pPr algn="ctr">
              <a:buNone/>
            </a:pPr>
            <a:r>
              <a:rPr lang="en-GB" sz="8000" dirty="0" smtClean="0">
                <a:latin typeface="CCW Cursive Writing 1" pitchFamily="66" charset="0"/>
              </a:rPr>
              <a:t>queen</a:t>
            </a:r>
          </a:p>
          <a:p>
            <a:pPr algn="ctr">
              <a:buNone/>
            </a:pPr>
            <a:endParaRPr lang="en-GB" sz="8000" dirty="0" smtClean="0">
              <a:latin typeface="CCW Cursive Writing 1" pitchFamily="66" charset="0"/>
            </a:endParaRPr>
          </a:p>
          <a:p>
            <a:pPr algn="ctr">
              <a:buNone/>
            </a:pPr>
            <a:r>
              <a:rPr lang="en-GB" sz="8000" dirty="0" err="1" smtClean="0">
                <a:latin typeface="CCW Cursive Writing 1" pitchFamily="66" charset="0"/>
              </a:rPr>
              <a:t>qu</a:t>
            </a:r>
            <a:r>
              <a:rPr lang="en-GB" sz="8000" dirty="0" smtClean="0">
                <a:latin typeface="CCW Cursive Writing 1" pitchFamily="66" charset="0"/>
              </a:rPr>
              <a:t>  </a:t>
            </a:r>
            <a:r>
              <a:rPr lang="en-GB" sz="8000" dirty="0" err="1" smtClean="0">
                <a:latin typeface="CCW Cursive Writing 1" pitchFamily="66" charset="0"/>
              </a:rPr>
              <a:t>ee</a:t>
            </a:r>
            <a:r>
              <a:rPr lang="en-GB" sz="8000" dirty="0" smtClean="0">
                <a:latin typeface="CCW Cursive Writing 1" pitchFamily="66" charset="0"/>
              </a:rPr>
              <a:t>  n</a:t>
            </a:r>
          </a:p>
          <a:p>
            <a:pPr>
              <a:buNone/>
            </a:pPr>
            <a:endParaRPr lang="en-GB" sz="7200" dirty="0">
              <a:latin typeface="Comic Sans MS" pitchFamily="66" charset="0"/>
            </a:endParaRPr>
          </a:p>
        </p:txBody>
      </p:sp>
      <p:sp>
        <p:nvSpPr>
          <p:cNvPr id="4" name="Oval 3"/>
          <p:cNvSpPr/>
          <p:nvPr/>
        </p:nvSpPr>
        <p:spPr>
          <a:xfrm>
            <a:off x="1763688" y="5661248"/>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860032" y="558924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7524328" y="558924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60648"/>
            <a:ext cx="7467600" cy="1143000"/>
          </a:xfrm>
        </p:spPr>
        <p:txBody>
          <a:bodyPr>
            <a:normAutofit/>
          </a:bodyPr>
          <a:lstStyle/>
          <a:p>
            <a:pPr algn="ctr"/>
            <a:r>
              <a:rPr lang="en-GB" sz="6000" b="1" u="sng" dirty="0" smtClean="0">
                <a:latin typeface="CCW Cursive Writing 1" pitchFamily="66" charset="0"/>
              </a:rPr>
              <a:t>Blending</a:t>
            </a:r>
            <a:endParaRPr lang="en-GB" sz="6000" b="1" u="sng" dirty="0">
              <a:latin typeface="CCW Cursive Writing 1" pitchFamily="66" charset="0"/>
            </a:endParaRPr>
          </a:p>
        </p:txBody>
      </p:sp>
      <p:sp>
        <p:nvSpPr>
          <p:cNvPr id="3" name="Content Placeholder 2"/>
          <p:cNvSpPr>
            <a:spLocks noGrp="1"/>
          </p:cNvSpPr>
          <p:nvPr>
            <p:ph sz="quarter" idx="1"/>
          </p:nvPr>
        </p:nvSpPr>
        <p:spPr>
          <a:xfrm>
            <a:off x="179512" y="1412776"/>
            <a:ext cx="8784976" cy="5184576"/>
          </a:xfrm>
        </p:spPr>
        <p:txBody>
          <a:bodyPr>
            <a:noAutofit/>
          </a:bodyPr>
          <a:lstStyle/>
          <a:p>
            <a:pPr algn="ctr">
              <a:buNone/>
            </a:pPr>
            <a:r>
              <a:rPr lang="en-GB" sz="4000" dirty="0" smtClean="0">
                <a:latin typeface="CCW Cursive Writing 1" pitchFamily="66" charset="0"/>
              </a:rPr>
              <a:t>Building words from phonemes to read.</a:t>
            </a:r>
          </a:p>
          <a:p>
            <a:pPr algn="ctr">
              <a:buNone/>
            </a:pPr>
            <a:r>
              <a:rPr lang="en-GB" sz="9000" dirty="0" smtClean="0">
                <a:latin typeface="CCW Cursive Writing 1" pitchFamily="66" charset="0"/>
              </a:rPr>
              <a:t>c  a  t</a:t>
            </a:r>
          </a:p>
          <a:p>
            <a:pPr algn="ctr">
              <a:spcBef>
                <a:spcPts val="0"/>
              </a:spcBef>
              <a:buNone/>
            </a:pPr>
            <a:endParaRPr lang="en-GB" sz="9000" dirty="0" smtClean="0">
              <a:latin typeface="CCW Cursive Writing 1" pitchFamily="66" charset="0"/>
            </a:endParaRPr>
          </a:p>
          <a:p>
            <a:pPr algn="ctr">
              <a:spcBef>
                <a:spcPts val="0"/>
              </a:spcBef>
              <a:buNone/>
            </a:pPr>
            <a:r>
              <a:rPr lang="en-GB" sz="9000" dirty="0" smtClean="0">
                <a:latin typeface="CCW Cursive Writing 1" pitchFamily="66" charset="0"/>
              </a:rPr>
              <a:t>cat</a:t>
            </a:r>
          </a:p>
          <a:p>
            <a:pPr>
              <a:buNone/>
            </a:pPr>
            <a:endParaRPr lang="en-GB" sz="7200" dirty="0">
              <a:latin typeface="Comic Sans MS" pitchFamily="66" charset="0"/>
            </a:endParaRPr>
          </a:p>
        </p:txBody>
      </p:sp>
      <p:sp>
        <p:nvSpPr>
          <p:cNvPr id="4" name="Oval 3"/>
          <p:cNvSpPr/>
          <p:nvPr/>
        </p:nvSpPr>
        <p:spPr>
          <a:xfrm>
            <a:off x="2051720" y="4221088"/>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427984" y="4293096"/>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6948264" y="4293096"/>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60648"/>
            <a:ext cx="7467600" cy="1143000"/>
          </a:xfrm>
        </p:spPr>
        <p:txBody>
          <a:bodyPr>
            <a:normAutofit/>
          </a:bodyPr>
          <a:lstStyle/>
          <a:p>
            <a:pPr algn="ctr"/>
            <a:r>
              <a:rPr lang="en-GB" sz="6000" b="1" u="sng" dirty="0" smtClean="0">
                <a:latin typeface="Comic Sans MS" pitchFamily="66" charset="0"/>
              </a:rPr>
              <a:t>Blending</a:t>
            </a:r>
            <a:endParaRPr lang="en-GB" sz="6000" b="1" u="sng" dirty="0">
              <a:latin typeface="Comic Sans MS" pitchFamily="66" charset="0"/>
            </a:endParaRPr>
          </a:p>
        </p:txBody>
      </p:sp>
      <p:sp>
        <p:nvSpPr>
          <p:cNvPr id="3" name="Content Placeholder 2"/>
          <p:cNvSpPr>
            <a:spLocks noGrp="1"/>
          </p:cNvSpPr>
          <p:nvPr>
            <p:ph sz="quarter" idx="1"/>
          </p:nvPr>
        </p:nvSpPr>
        <p:spPr>
          <a:xfrm>
            <a:off x="179512" y="1412776"/>
            <a:ext cx="8784976" cy="5061176"/>
          </a:xfrm>
        </p:spPr>
        <p:txBody>
          <a:bodyPr>
            <a:noAutofit/>
          </a:bodyPr>
          <a:lstStyle/>
          <a:p>
            <a:pPr algn="ctr">
              <a:buNone/>
            </a:pPr>
            <a:r>
              <a:rPr lang="en-GB" sz="8000" dirty="0" err="1">
                <a:latin typeface="CCW Cursive Writing 1" pitchFamily="66" charset="0"/>
              </a:rPr>
              <a:t>q</a:t>
            </a:r>
            <a:r>
              <a:rPr lang="en-GB" sz="8000" dirty="0" err="1" smtClean="0">
                <a:latin typeface="CCW Cursive Writing 1" pitchFamily="66" charset="0"/>
              </a:rPr>
              <a:t>u</a:t>
            </a:r>
            <a:r>
              <a:rPr lang="en-GB" sz="8000" dirty="0" smtClean="0">
                <a:latin typeface="CCW Cursive Writing 1" pitchFamily="66" charset="0"/>
              </a:rPr>
              <a:t>  </a:t>
            </a:r>
            <a:r>
              <a:rPr lang="en-GB" sz="8000" dirty="0" err="1" smtClean="0">
                <a:latin typeface="CCW Cursive Writing 1" pitchFamily="66" charset="0"/>
              </a:rPr>
              <a:t>ee</a:t>
            </a:r>
            <a:r>
              <a:rPr lang="en-GB" sz="8000" dirty="0" smtClean="0">
                <a:latin typeface="CCW Cursive Writing 1" pitchFamily="66" charset="0"/>
              </a:rPr>
              <a:t>  n</a:t>
            </a:r>
          </a:p>
          <a:p>
            <a:pPr algn="ctr">
              <a:buNone/>
            </a:pPr>
            <a:endParaRPr lang="en-GB" sz="8000" dirty="0" smtClean="0">
              <a:latin typeface="CCW Cursive Writing 1" pitchFamily="66" charset="0"/>
            </a:endParaRPr>
          </a:p>
          <a:p>
            <a:pPr algn="ctr">
              <a:buNone/>
            </a:pPr>
            <a:r>
              <a:rPr lang="en-GB" sz="8000" dirty="0" smtClean="0">
                <a:latin typeface="CCW Cursive Writing 1" pitchFamily="66" charset="0"/>
              </a:rPr>
              <a:t>queen</a:t>
            </a:r>
          </a:p>
          <a:p>
            <a:pPr>
              <a:buNone/>
            </a:pPr>
            <a:endParaRPr lang="en-GB" sz="7200" dirty="0">
              <a:latin typeface="Comic Sans MS" pitchFamily="66" charset="0"/>
            </a:endParaRPr>
          </a:p>
        </p:txBody>
      </p:sp>
      <p:sp>
        <p:nvSpPr>
          <p:cNvPr id="4" name="Oval 3"/>
          <p:cNvSpPr/>
          <p:nvPr/>
        </p:nvSpPr>
        <p:spPr>
          <a:xfrm>
            <a:off x="1907704" y="306896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860032" y="2996952"/>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7452320" y="306896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60648"/>
            <a:ext cx="7467600" cy="1143000"/>
          </a:xfrm>
        </p:spPr>
        <p:txBody>
          <a:bodyPr>
            <a:normAutofit/>
          </a:bodyPr>
          <a:lstStyle/>
          <a:p>
            <a:pPr algn="ctr"/>
            <a:r>
              <a:rPr lang="en-GB" sz="6000" b="1" u="sng" dirty="0" smtClean="0">
                <a:latin typeface="Comic Sans MS" pitchFamily="66" charset="0"/>
              </a:rPr>
              <a:t>Blending</a:t>
            </a:r>
            <a:endParaRPr lang="en-GB" sz="6000" b="1" u="sng" dirty="0">
              <a:latin typeface="Comic Sans MS" pitchFamily="66" charset="0"/>
            </a:endParaRPr>
          </a:p>
        </p:txBody>
      </p:sp>
      <p:sp>
        <p:nvSpPr>
          <p:cNvPr id="3" name="Content Placeholder 2"/>
          <p:cNvSpPr>
            <a:spLocks noGrp="1"/>
          </p:cNvSpPr>
          <p:nvPr>
            <p:ph sz="quarter" idx="1"/>
          </p:nvPr>
        </p:nvSpPr>
        <p:spPr>
          <a:xfrm>
            <a:off x="179512" y="1412776"/>
            <a:ext cx="8784976" cy="5061176"/>
          </a:xfrm>
        </p:spPr>
        <p:txBody>
          <a:bodyPr>
            <a:noAutofit/>
          </a:bodyPr>
          <a:lstStyle/>
          <a:p>
            <a:pPr>
              <a:buNone/>
            </a:pPr>
            <a:r>
              <a:rPr lang="en-GB" sz="8000" dirty="0" smtClean="0">
                <a:latin typeface="CCW Cursive Writing 1" pitchFamily="66" charset="0"/>
              </a:rPr>
              <a:t>I went to the </a:t>
            </a:r>
            <a:r>
              <a:rPr lang="en-GB" sz="8000" dirty="0" smtClean="0">
                <a:latin typeface="XCCW Joined 1a" pitchFamily="66" charset="0"/>
              </a:rPr>
              <a:t>sh</a:t>
            </a:r>
            <a:r>
              <a:rPr lang="en-GB" sz="8000" dirty="0" smtClean="0">
                <a:latin typeface="CCW Cursive Writing 1" pitchFamily="66" charset="0"/>
              </a:rPr>
              <a:t>ops to get a sand/</a:t>
            </a:r>
            <a:r>
              <a:rPr lang="en-GB" sz="8000" dirty="0" err="1" smtClean="0">
                <a:latin typeface="CCW Cursive Writing 1" pitchFamily="66" charset="0"/>
              </a:rPr>
              <a:t>wi</a:t>
            </a:r>
            <a:r>
              <a:rPr lang="en-GB" sz="8000" dirty="0" err="1" smtClean="0">
                <a:latin typeface="XCCW Joined 1a" pitchFamily="66" charset="0"/>
              </a:rPr>
              <a:t>ch</a:t>
            </a:r>
            <a:endParaRPr lang="en-GB" sz="8000" dirty="0" smtClean="0">
              <a:latin typeface="XCCW Joined 1a" pitchFamily="66" charset="0"/>
            </a:endParaRPr>
          </a:p>
          <a:p>
            <a:pPr>
              <a:buNone/>
            </a:pPr>
            <a:endParaRPr lang="en-GB" sz="7200" dirty="0">
              <a:latin typeface="Comic Sans MS" pitchFamily="66" charset="0"/>
            </a:endParaRPr>
          </a:p>
        </p:txBody>
      </p:sp>
    </p:spTree>
    <p:extLst>
      <p:ext uri="{BB962C8B-B14F-4D97-AF65-F5344CB8AC3E}">
        <p14:creationId xmlns:p14="http://schemas.microsoft.com/office/powerpoint/2010/main" val="7622040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000" b="1" dirty="0" smtClean="0">
                <a:latin typeface="Comic Sans MS" pitchFamily="66" charset="0"/>
              </a:rPr>
              <a:t>What does a Phonics lesson look like?</a:t>
            </a:r>
            <a:endParaRPr lang="en-GB" sz="4000" b="1" dirty="0">
              <a:latin typeface="Comic Sans MS" pitchFamily="66"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517380561"/>
              </p:ext>
            </p:extLst>
          </p:nvPr>
        </p:nvGraphicFramePr>
        <p:xfrm>
          <a:off x="323529" y="1700808"/>
          <a:ext cx="8352927" cy="4254396"/>
        </p:xfrm>
        <a:graphic>
          <a:graphicData uri="http://schemas.openxmlformats.org/drawingml/2006/table">
            <a:tbl>
              <a:tblPr firstRow="1" bandRow="1">
                <a:tableStyleId>{5C22544A-7EE6-4342-B048-85BDC9FD1C3A}</a:tableStyleId>
              </a:tblPr>
              <a:tblGrid>
                <a:gridCol w="2436271"/>
                <a:gridCol w="5916656"/>
              </a:tblGrid>
              <a:tr h="512222">
                <a:tc>
                  <a:txBody>
                    <a:bodyPr/>
                    <a:lstStyle/>
                    <a:p>
                      <a:r>
                        <a:rPr lang="en-GB" sz="1400" dirty="0" smtClean="0">
                          <a:solidFill>
                            <a:schemeClr val="tx1"/>
                          </a:solidFill>
                          <a:latin typeface="CCW Cursive Writing 1" pitchFamily="66" charset="0"/>
                        </a:rPr>
                        <a:t>Part of the Lesson</a:t>
                      </a:r>
                      <a:endParaRPr lang="en-GB" sz="1400" dirty="0">
                        <a:solidFill>
                          <a:schemeClr val="tx1"/>
                        </a:solidFill>
                        <a:latin typeface="CCW Cursive Writing 1" pitchFamily="66" charset="0"/>
                      </a:endParaRPr>
                    </a:p>
                  </a:txBody>
                  <a:tcPr marL="91438" marR="91438" marT="45714" marB="45714"/>
                </a:tc>
                <a:tc>
                  <a:txBody>
                    <a:bodyPr/>
                    <a:lstStyle/>
                    <a:p>
                      <a:r>
                        <a:rPr lang="en-GB" sz="1400" dirty="0" smtClean="0">
                          <a:solidFill>
                            <a:schemeClr val="tx1"/>
                          </a:solidFill>
                          <a:latin typeface="CCW Cursive Writing 1" pitchFamily="66" charset="0"/>
                        </a:rPr>
                        <a:t>Type of Activity</a:t>
                      </a:r>
                      <a:endParaRPr lang="en-GB" sz="1400" dirty="0">
                        <a:solidFill>
                          <a:schemeClr val="tx1"/>
                        </a:solidFill>
                        <a:latin typeface="CCW Cursive Writing 1" pitchFamily="66" charset="0"/>
                      </a:endParaRPr>
                    </a:p>
                  </a:txBody>
                  <a:tcPr marL="91438" marR="91438" marT="45714" marB="45714"/>
                </a:tc>
              </a:tr>
              <a:tr h="512222">
                <a:tc>
                  <a:txBody>
                    <a:bodyPr/>
                    <a:lstStyle/>
                    <a:p>
                      <a:r>
                        <a:rPr lang="en-GB" sz="1400" dirty="0" smtClean="0">
                          <a:latin typeface="CCW Cursive Writing 1" pitchFamily="66" charset="0"/>
                        </a:rPr>
                        <a:t>1. Revisit/Review</a:t>
                      </a:r>
                      <a:endParaRPr lang="en-GB" sz="1400" dirty="0">
                        <a:latin typeface="CCW Cursive Writing 1" pitchFamily="66" charset="0"/>
                      </a:endParaRPr>
                    </a:p>
                  </a:txBody>
                  <a:tcPr marL="91438" marR="91438" marT="45714" marB="45714"/>
                </a:tc>
                <a:tc>
                  <a:txBody>
                    <a:bodyPr/>
                    <a:lstStyle/>
                    <a:p>
                      <a:r>
                        <a:rPr lang="en-GB" sz="1400" dirty="0" smtClean="0">
                          <a:latin typeface="CCW Cursive Writing 1" pitchFamily="66" charset="0"/>
                        </a:rPr>
                        <a:t>Revise previous days learning GPCs</a:t>
                      </a:r>
                      <a:r>
                        <a:rPr lang="en-GB" sz="1400" baseline="0" dirty="0" smtClean="0">
                          <a:latin typeface="CCW Cursive Writing 1" pitchFamily="66" charset="0"/>
                        </a:rPr>
                        <a:t> and blending and segmenting – assess!</a:t>
                      </a:r>
                      <a:endParaRPr lang="en-GB" sz="1400" dirty="0">
                        <a:latin typeface="CCW Cursive Writing 1" pitchFamily="66" charset="0"/>
                      </a:endParaRPr>
                    </a:p>
                  </a:txBody>
                  <a:tcPr marL="91438" marR="91438" marT="45714" marB="45714"/>
                </a:tc>
              </a:tr>
              <a:tr h="934062">
                <a:tc>
                  <a:txBody>
                    <a:bodyPr/>
                    <a:lstStyle/>
                    <a:p>
                      <a:r>
                        <a:rPr lang="en-GB" sz="1400" dirty="0" smtClean="0">
                          <a:latin typeface="CCW Cursive Writing 1" pitchFamily="66" charset="0"/>
                        </a:rPr>
                        <a:t>2. Teach</a:t>
                      </a:r>
                      <a:endParaRPr lang="en-GB" sz="1400" dirty="0">
                        <a:latin typeface="CCW Cursive Writing 1" pitchFamily="66" charset="0"/>
                      </a:endParaRPr>
                    </a:p>
                  </a:txBody>
                  <a:tcPr marL="91438" marR="91438" marT="45714" marB="45714"/>
                </a:tc>
                <a:tc>
                  <a:txBody>
                    <a:bodyPr/>
                    <a:lstStyle/>
                    <a:p>
                      <a:r>
                        <a:rPr lang="en-GB" sz="1400" dirty="0" smtClean="0">
                          <a:latin typeface="CCW Cursive Writing 1" pitchFamily="66" charset="0"/>
                        </a:rPr>
                        <a:t>New</a:t>
                      </a:r>
                      <a:r>
                        <a:rPr lang="en-GB" sz="1400" baseline="0" dirty="0" smtClean="0">
                          <a:latin typeface="CCW Cursive Writing 1" pitchFamily="66" charset="0"/>
                        </a:rPr>
                        <a:t> GPC or Rainbow word is introduced – show the GPC and practise saying the sound and blending and segmenting in words.</a:t>
                      </a:r>
                      <a:endParaRPr lang="en-GB" sz="1400" dirty="0">
                        <a:latin typeface="CCW Cursive Writing 1" pitchFamily="66" charset="0"/>
                      </a:endParaRPr>
                    </a:p>
                  </a:txBody>
                  <a:tcPr marL="91438" marR="91438" marT="45714" marB="45714"/>
                </a:tc>
              </a:tr>
              <a:tr h="723142">
                <a:tc>
                  <a:txBody>
                    <a:bodyPr/>
                    <a:lstStyle/>
                    <a:p>
                      <a:r>
                        <a:rPr lang="en-GB" sz="1400" dirty="0" smtClean="0">
                          <a:latin typeface="CCW Cursive Writing 1" pitchFamily="66" charset="0"/>
                        </a:rPr>
                        <a:t>3. Practise</a:t>
                      </a:r>
                      <a:endParaRPr lang="en-GB" sz="1400" dirty="0">
                        <a:latin typeface="CCW Cursive Writing 1" pitchFamily="66" charset="0"/>
                      </a:endParaRPr>
                    </a:p>
                  </a:txBody>
                  <a:tcPr marL="91438" marR="91438" marT="45714" marB="45714"/>
                </a:tc>
                <a:tc>
                  <a:txBody>
                    <a:bodyPr/>
                    <a:lstStyle/>
                    <a:p>
                      <a:r>
                        <a:rPr lang="en-US" sz="1400" kern="1200" dirty="0" smtClean="0">
                          <a:solidFill>
                            <a:schemeClr val="dk1"/>
                          </a:solidFill>
                          <a:effectLst/>
                          <a:latin typeface="CCW Cursive Writing 1" pitchFamily="66" charset="0"/>
                          <a:ea typeface="+mn-ea"/>
                          <a:cs typeface="+mn-cs"/>
                        </a:rPr>
                        <a:t>Practise blending and reading words with a new GPC. Practise segmenting and spelling words with a new GPC.</a:t>
                      </a:r>
                      <a:endParaRPr lang="en-GB" sz="1400" dirty="0">
                        <a:latin typeface="CCW Cursive Writing 1" pitchFamily="66" charset="0"/>
                      </a:endParaRPr>
                    </a:p>
                  </a:txBody>
                  <a:tcPr marL="91438" marR="91438" marT="45714" marB="45714"/>
                </a:tc>
              </a:tr>
              <a:tr h="1566822">
                <a:tc>
                  <a:txBody>
                    <a:bodyPr/>
                    <a:lstStyle/>
                    <a:p>
                      <a:r>
                        <a:rPr lang="en-GB" sz="1400" dirty="0" smtClean="0">
                          <a:latin typeface="CCW Cursive Writing 1" pitchFamily="66" charset="0"/>
                        </a:rPr>
                        <a:t>4. Apply</a:t>
                      </a:r>
                      <a:endParaRPr lang="en-GB" sz="1400" dirty="0">
                        <a:latin typeface="CCW Cursive Writing 1" pitchFamily="66" charset="0"/>
                      </a:endParaRPr>
                    </a:p>
                  </a:txBody>
                  <a:tcPr marL="91438" marR="91438" marT="45714" marB="45714"/>
                </a:tc>
                <a:tc>
                  <a:txBody>
                    <a:bodyPr/>
                    <a:lstStyle/>
                    <a:p>
                      <a:r>
                        <a:rPr lang="en-US" sz="1400" kern="1200" dirty="0" smtClean="0">
                          <a:solidFill>
                            <a:schemeClr val="dk1"/>
                          </a:solidFill>
                          <a:effectLst/>
                          <a:latin typeface="CCW Cursive Writing 1" pitchFamily="66" charset="0"/>
                          <a:ea typeface="+mn-ea"/>
                          <a:cs typeface="+mn-cs"/>
                        </a:rPr>
                        <a:t>Ensure</a:t>
                      </a:r>
                      <a:r>
                        <a:rPr lang="en-US" sz="1400" kern="1200" baseline="0" dirty="0" smtClean="0">
                          <a:solidFill>
                            <a:schemeClr val="dk1"/>
                          </a:solidFill>
                          <a:effectLst/>
                          <a:latin typeface="CCW Cursive Writing 1" pitchFamily="66" charset="0"/>
                          <a:ea typeface="+mn-ea"/>
                          <a:cs typeface="+mn-cs"/>
                        </a:rPr>
                        <a:t> children have the  opportunities to hear/say/read/write the phoneme/grapheme. Build up to r</a:t>
                      </a:r>
                      <a:r>
                        <a:rPr lang="en-US" sz="1400" kern="1200" dirty="0" smtClean="0">
                          <a:solidFill>
                            <a:schemeClr val="dk1"/>
                          </a:solidFill>
                          <a:effectLst/>
                          <a:latin typeface="CCW Cursive Writing 1" pitchFamily="66" charset="0"/>
                          <a:ea typeface="+mn-ea"/>
                          <a:cs typeface="+mn-cs"/>
                        </a:rPr>
                        <a:t>ead or write a caption or sentence using one or more tricky words and words containing the graphemes as the children progress through the phases.</a:t>
                      </a:r>
                      <a:endParaRPr lang="en-GB" sz="1400" dirty="0">
                        <a:latin typeface="CCW Cursive Writing 1" pitchFamily="66" charset="0"/>
                      </a:endParaRPr>
                    </a:p>
                  </a:txBody>
                  <a:tcPr marL="91438" marR="91438" marT="45714" marB="45714"/>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latin typeface="CCW Cursive Writing 1" pitchFamily="66" charset="0"/>
              </a:rPr>
              <a:t>Early Learning Goal</a:t>
            </a:r>
            <a:endParaRPr lang="en-GB" b="1" u="sng" dirty="0">
              <a:latin typeface="CCW Cursive Writing 1" pitchFamily="66" charset="0"/>
            </a:endParaRPr>
          </a:p>
        </p:txBody>
      </p:sp>
      <p:sp>
        <p:nvSpPr>
          <p:cNvPr id="3" name="Content Placeholder 2"/>
          <p:cNvSpPr>
            <a:spLocks noGrp="1"/>
          </p:cNvSpPr>
          <p:nvPr>
            <p:ph sz="quarter" idx="1"/>
          </p:nvPr>
        </p:nvSpPr>
        <p:spPr/>
        <p:txBody>
          <a:bodyPr>
            <a:normAutofit lnSpcReduction="10000"/>
          </a:bodyPr>
          <a:lstStyle/>
          <a:p>
            <a:pPr>
              <a:buNone/>
            </a:pPr>
            <a:r>
              <a:rPr lang="en-GB" sz="1800" dirty="0" smtClean="0">
                <a:latin typeface="CCW Cursive Writing 1" pitchFamily="66" charset="0"/>
              </a:rPr>
              <a:t>	Children </a:t>
            </a:r>
            <a:r>
              <a:rPr lang="en-GB" sz="1800" dirty="0">
                <a:latin typeface="CCW Cursive Writing 1" pitchFamily="66" charset="0"/>
              </a:rPr>
              <a:t>use their phonic knowledge to write </a:t>
            </a:r>
            <a:r>
              <a:rPr lang="en-GB" sz="1800" dirty="0" smtClean="0">
                <a:latin typeface="CCW Cursive Writing 1" pitchFamily="66" charset="0"/>
              </a:rPr>
              <a:t>words in </a:t>
            </a:r>
            <a:r>
              <a:rPr lang="en-GB" sz="1800" dirty="0">
                <a:latin typeface="CCW Cursive Writing 1" pitchFamily="66" charset="0"/>
              </a:rPr>
              <a:t>ways which match their spoken sounds. They </a:t>
            </a:r>
            <a:r>
              <a:rPr lang="en-GB" sz="1800" dirty="0" smtClean="0">
                <a:latin typeface="CCW Cursive Writing 1" pitchFamily="66" charset="0"/>
              </a:rPr>
              <a:t>also write </a:t>
            </a:r>
            <a:r>
              <a:rPr lang="en-GB" sz="1800" dirty="0">
                <a:latin typeface="CCW Cursive Writing 1" pitchFamily="66" charset="0"/>
              </a:rPr>
              <a:t>some irregular common words. They write </a:t>
            </a:r>
            <a:r>
              <a:rPr lang="en-GB" sz="1800" dirty="0" smtClean="0">
                <a:latin typeface="CCW Cursive Writing 1" pitchFamily="66" charset="0"/>
              </a:rPr>
              <a:t>simple sentences </a:t>
            </a:r>
            <a:r>
              <a:rPr lang="en-GB" sz="1800" dirty="0">
                <a:latin typeface="CCW Cursive Writing 1" pitchFamily="66" charset="0"/>
              </a:rPr>
              <a:t>which can be read by themselves </a:t>
            </a:r>
            <a:r>
              <a:rPr lang="en-GB" sz="1800" dirty="0" smtClean="0">
                <a:latin typeface="CCW Cursive Writing 1" pitchFamily="66" charset="0"/>
              </a:rPr>
              <a:t>and others</a:t>
            </a:r>
            <a:r>
              <a:rPr lang="en-GB" sz="1800" dirty="0">
                <a:latin typeface="CCW Cursive Writing 1" pitchFamily="66" charset="0"/>
              </a:rPr>
              <a:t>. Some words are spelt correctly and others </a:t>
            </a:r>
            <a:r>
              <a:rPr lang="en-GB" sz="1800" dirty="0" smtClean="0">
                <a:latin typeface="CCW Cursive Writing 1" pitchFamily="66" charset="0"/>
              </a:rPr>
              <a:t>are phonetically </a:t>
            </a:r>
            <a:r>
              <a:rPr lang="en-GB" sz="1800" dirty="0">
                <a:latin typeface="CCW Cursive Writing 1" pitchFamily="66" charset="0"/>
              </a:rPr>
              <a:t>plausible</a:t>
            </a:r>
            <a:r>
              <a:rPr lang="en-GB" sz="1800" dirty="0" smtClean="0">
                <a:latin typeface="CCW Cursive Writing 1" pitchFamily="66" charset="0"/>
              </a:rPr>
              <a:t>.</a:t>
            </a:r>
          </a:p>
          <a:p>
            <a:endParaRPr lang="en-GB" sz="1800" dirty="0" smtClean="0">
              <a:latin typeface="CCW Cursive Writing 1" pitchFamily="66" charset="0"/>
            </a:endParaRPr>
          </a:p>
          <a:p>
            <a:pPr>
              <a:buNone/>
            </a:pPr>
            <a:r>
              <a:rPr lang="en-GB" sz="1800" dirty="0" smtClean="0">
                <a:latin typeface="CCW Cursive Writing 1" pitchFamily="66" charset="0"/>
              </a:rPr>
              <a:t>	Children </a:t>
            </a:r>
            <a:r>
              <a:rPr lang="en-GB" sz="1800" dirty="0">
                <a:latin typeface="CCW Cursive Writing 1" pitchFamily="66" charset="0"/>
              </a:rPr>
              <a:t>read and understand simple sentences. </a:t>
            </a:r>
            <a:r>
              <a:rPr lang="en-GB" sz="1800" dirty="0" smtClean="0">
                <a:latin typeface="CCW Cursive Writing 1" pitchFamily="66" charset="0"/>
              </a:rPr>
              <a:t>They use </a:t>
            </a:r>
            <a:r>
              <a:rPr lang="en-GB" sz="1800" dirty="0">
                <a:latin typeface="CCW Cursive Writing 1" pitchFamily="66" charset="0"/>
              </a:rPr>
              <a:t>phonic knowledge to decode regular words and </a:t>
            </a:r>
            <a:r>
              <a:rPr lang="en-GB" sz="1800" dirty="0" smtClean="0">
                <a:latin typeface="CCW Cursive Writing 1" pitchFamily="66" charset="0"/>
              </a:rPr>
              <a:t>read them </a:t>
            </a:r>
            <a:r>
              <a:rPr lang="en-GB" sz="1800" dirty="0">
                <a:latin typeface="CCW Cursive Writing 1" pitchFamily="66" charset="0"/>
              </a:rPr>
              <a:t>aloud accurately. They also read some </a:t>
            </a:r>
            <a:r>
              <a:rPr lang="en-GB" sz="1800" dirty="0" smtClean="0">
                <a:latin typeface="CCW Cursive Writing 1" pitchFamily="66" charset="0"/>
              </a:rPr>
              <a:t>common irregular </a:t>
            </a:r>
            <a:r>
              <a:rPr lang="en-GB" sz="1800" dirty="0">
                <a:latin typeface="CCW Cursive Writing 1" pitchFamily="66" charset="0"/>
              </a:rPr>
              <a:t>words. They demonstrate understanding </a:t>
            </a:r>
            <a:r>
              <a:rPr lang="en-GB" sz="1800" dirty="0" smtClean="0">
                <a:latin typeface="CCW Cursive Writing 1" pitchFamily="66" charset="0"/>
              </a:rPr>
              <a:t>when talking </a:t>
            </a:r>
            <a:r>
              <a:rPr lang="en-GB" sz="1800" dirty="0">
                <a:latin typeface="CCW Cursive Writing 1" pitchFamily="66" charset="0"/>
              </a:rPr>
              <a:t>with others about what they have read.</a:t>
            </a:r>
            <a:endParaRPr lang="en-GB" sz="1800" dirty="0" smtClean="0">
              <a:latin typeface="CCW Cursive Writing 1" pitchFamily="66" charset="0"/>
            </a:endParaRPr>
          </a:p>
          <a:p>
            <a:endParaRPr lang="en-GB" dirty="0"/>
          </a:p>
          <a:p>
            <a:pPr marL="0" indent="0">
              <a:buNone/>
            </a:pPr>
            <a:endParaRPr lang="en-GB" dirty="0"/>
          </a:p>
        </p:txBody>
      </p:sp>
    </p:spTree>
    <p:extLst>
      <p:ext uri="{BB962C8B-B14F-4D97-AF65-F5344CB8AC3E}">
        <p14:creationId xmlns:p14="http://schemas.microsoft.com/office/powerpoint/2010/main" val="7539488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000" b="1" u="sng" dirty="0" smtClean="0">
                <a:latin typeface="CCW Cursive Writing 1" pitchFamily="66" charset="0"/>
              </a:rPr>
              <a:t>Resources</a:t>
            </a:r>
            <a:endParaRPr lang="en-GB" sz="4000" b="1" u="sng" dirty="0">
              <a:latin typeface="CCW Cursive Writing 1" pitchFamily="66" charset="0"/>
            </a:endParaRPr>
          </a:p>
        </p:txBody>
      </p:sp>
      <p:sp>
        <p:nvSpPr>
          <p:cNvPr id="5" name="Rectangle 4"/>
          <p:cNvSpPr/>
          <p:nvPr/>
        </p:nvSpPr>
        <p:spPr>
          <a:xfrm>
            <a:off x="251520" y="1484784"/>
            <a:ext cx="8568952" cy="2677656"/>
          </a:xfrm>
          <a:prstGeom prst="rect">
            <a:avLst/>
          </a:prstGeom>
        </p:spPr>
        <p:txBody>
          <a:bodyPr wrap="square">
            <a:spAutoFit/>
          </a:bodyPr>
          <a:lstStyle/>
          <a:p>
            <a:endParaRPr lang="en-GB" sz="2800" dirty="0">
              <a:latin typeface="CCW Cursive Writing 1" pitchFamily="66" charset="0"/>
            </a:endParaRPr>
          </a:p>
          <a:p>
            <a:r>
              <a:rPr lang="en-GB" sz="2800" dirty="0" smtClean="0">
                <a:latin typeface="CCW Cursive Writing 1" pitchFamily="66" charset="0"/>
              </a:rPr>
              <a:t>Mr Thorne Does Phonics</a:t>
            </a:r>
          </a:p>
          <a:p>
            <a:endParaRPr lang="en-GB" sz="2800" dirty="0">
              <a:latin typeface="CCW Cursive Writing 1" pitchFamily="66" charset="0"/>
            </a:endParaRPr>
          </a:p>
          <a:p>
            <a:r>
              <a:rPr lang="en-GB" sz="2800" dirty="0" smtClean="0">
                <a:latin typeface="CCW Cursive Writing 1" pitchFamily="66" charset="0"/>
              </a:rPr>
              <a:t>You Tube</a:t>
            </a:r>
          </a:p>
          <a:p>
            <a:endParaRPr lang="en-GB" sz="2800" dirty="0">
              <a:latin typeface="CCW Cursive Writing 1" pitchFamily="66" charset="0"/>
            </a:endParaRPr>
          </a:p>
          <a:p>
            <a:r>
              <a:rPr lang="en-GB" sz="2800" dirty="0" smtClean="0">
                <a:latin typeface="CCW Cursive Writing 1" pitchFamily="66" charset="0"/>
              </a:rPr>
              <a:t>App</a:t>
            </a:r>
            <a:endParaRPr lang="en-GB" sz="2800" dirty="0">
              <a:latin typeface="CCW Cursive Writing 1" pitchFamily="66" charset="0"/>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2813" y="2636912"/>
            <a:ext cx="5292588"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000" b="1" u="sng" dirty="0">
                <a:latin typeface="CCW Cursive Writing 1" pitchFamily="66" charset="0"/>
              </a:rPr>
              <a:t>Resources</a:t>
            </a:r>
            <a:endParaRPr lang="en-GB" sz="4000" b="1" u="sng" dirty="0">
              <a:latin typeface="Comic Sans MS" pitchFamily="66" charset="0"/>
            </a:endParaRPr>
          </a:p>
        </p:txBody>
      </p:sp>
      <p:sp>
        <p:nvSpPr>
          <p:cNvPr id="5" name="Rectangle 4"/>
          <p:cNvSpPr/>
          <p:nvPr/>
        </p:nvSpPr>
        <p:spPr>
          <a:xfrm>
            <a:off x="251520" y="1484784"/>
            <a:ext cx="8568952" cy="523220"/>
          </a:xfrm>
          <a:prstGeom prst="rect">
            <a:avLst/>
          </a:prstGeom>
        </p:spPr>
        <p:txBody>
          <a:bodyPr wrap="square">
            <a:spAutoFit/>
          </a:bodyPr>
          <a:lstStyle/>
          <a:p>
            <a:pPr algn="ctr"/>
            <a:r>
              <a:rPr lang="en-GB" sz="2800" dirty="0" smtClean="0">
                <a:latin typeface="CCW Cursive Writing 1" pitchFamily="66" charset="0"/>
              </a:rPr>
              <a:t>http://www.phonicsplay.co.uk</a:t>
            </a:r>
            <a:endParaRPr lang="en-GB" sz="2800" dirty="0">
              <a:latin typeface="CCW Cursive Writing 1" pitchFamily="66" charset="0"/>
            </a:endParaRPr>
          </a:p>
        </p:txBody>
      </p:sp>
      <p:pic>
        <p:nvPicPr>
          <p:cNvPr id="34818" name="Picture 2"/>
          <p:cNvPicPr>
            <a:picLocks noChangeAspect="1" noChangeArrowheads="1"/>
          </p:cNvPicPr>
          <p:nvPr/>
        </p:nvPicPr>
        <p:blipFill>
          <a:blip r:embed="rId2" cstate="print"/>
          <a:srcRect l="27944" t="18329" r="18926" b="13750"/>
          <a:stretch>
            <a:fillRect/>
          </a:stretch>
        </p:blipFill>
        <p:spPr bwMode="auto">
          <a:xfrm>
            <a:off x="347014" y="2708920"/>
            <a:ext cx="4007401" cy="2880320"/>
          </a:xfrm>
          <a:prstGeom prst="rect">
            <a:avLst/>
          </a:prstGeom>
          <a:noFill/>
          <a:ln w="9525">
            <a:noFill/>
            <a:miter lim="800000"/>
            <a:headEnd/>
            <a:tailEnd/>
          </a:ln>
        </p:spPr>
      </p:pic>
      <p:pic>
        <p:nvPicPr>
          <p:cNvPr id="34819" name="Picture 3"/>
          <p:cNvPicPr>
            <a:picLocks noChangeAspect="1" noChangeArrowheads="1"/>
          </p:cNvPicPr>
          <p:nvPr/>
        </p:nvPicPr>
        <p:blipFill>
          <a:blip r:embed="rId3" cstate="print"/>
          <a:srcRect l="27863" t="12594" r="18454" b="17516"/>
          <a:stretch>
            <a:fillRect/>
          </a:stretch>
        </p:blipFill>
        <p:spPr bwMode="auto">
          <a:xfrm>
            <a:off x="4716016" y="2708920"/>
            <a:ext cx="3960440" cy="2898879"/>
          </a:xfrm>
          <a:prstGeom prst="rect">
            <a:avLst/>
          </a:prstGeom>
          <a:noFill/>
          <a:ln w="9525">
            <a:noFill/>
            <a:miter lim="800000"/>
            <a:headEnd/>
            <a:tailEnd/>
          </a:ln>
        </p:spPr>
      </p:pic>
    </p:spTree>
    <p:extLst>
      <p:ext uri="{BB962C8B-B14F-4D97-AF65-F5344CB8AC3E}">
        <p14:creationId xmlns:p14="http://schemas.microsoft.com/office/powerpoint/2010/main" val="17162561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200" b="1" u="sng" dirty="0">
                <a:latin typeface="CCW Cursive Writing 1" pitchFamily="66" charset="0"/>
              </a:rPr>
              <a:t>Resources</a:t>
            </a:r>
            <a:endParaRPr lang="en-GB" dirty="0"/>
          </a:p>
        </p:txBody>
      </p:sp>
      <p:pic>
        <p:nvPicPr>
          <p:cNvPr id="1027" name="Picture 3"/>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1907704" y="1484784"/>
            <a:ext cx="4724400" cy="2657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179512" y="4365104"/>
            <a:ext cx="8568952" cy="1384995"/>
          </a:xfrm>
          <a:prstGeom prst="rect">
            <a:avLst/>
          </a:prstGeom>
        </p:spPr>
        <p:txBody>
          <a:bodyPr wrap="square">
            <a:spAutoFit/>
          </a:bodyPr>
          <a:lstStyle/>
          <a:p>
            <a:pPr algn="ctr"/>
            <a:r>
              <a:rPr lang="en-GB" sz="2800" dirty="0" err="1" smtClean="0">
                <a:latin typeface="CCW Cursive Writing 1" pitchFamily="66" charset="0"/>
              </a:rPr>
              <a:t>Alphablocks</a:t>
            </a:r>
            <a:r>
              <a:rPr lang="en-GB" sz="2800" dirty="0" smtClean="0">
                <a:latin typeface="CCW Cursive Writing 1" pitchFamily="66" charset="0"/>
              </a:rPr>
              <a:t> on </a:t>
            </a:r>
            <a:r>
              <a:rPr lang="en-GB" sz="2800" dirty="0" err="1" smtClean="0">
                <a:latin typeface="CCW Cursive Writing 1" pitchFamily="66" charset="0"/>
              </a:rPr>
              <a:t>Cbeebies</a:t>
            </a:r>
            <a:endParaRPr lang="en-GB" sz="2800" dirty="0" smtClean="0">
              <a:latin typeface="CCW Cursive Writing 1" pitchFamily="66" charset="0"/>
            </a:endParaRPr>
          </a:p>
          <a:p>
            <a:pPr algn="ctr"/>
            <a:endParaRPr lang="en-GB" sz="2800" dirty="0">
              <a:latin typeface="CCW Cursive Writing 1" pitchFamily="66" charset="0"/>
            </a:endParaRPr>
          </a:p>
          <a:p>
            <a:pPr algn="ctr"/>
            <a:r>
              <a:rPr lang="en-GB" sz="2800" dirty="0" smtClean="0">
                <a:latin typeface="CCW Cursive Writing 1" pitchFamily="66" charset="0"/>
              </a:rPr>
              <a:t>Learning in disguise!</a:t>
            </a:r>
            <a:endParaRPr lang="en-GB" sz="2800" dirty="0">
              <a:latin typeface="CCW Cursive Writing 1" pitchFamily="66" charset="0"/>
            </a:endParaRPr>
          </a:p>
        </p:txBody>
      </p:sp>
    </p:spTree>
    <p:extLst>
      <p:ext uri="{BB962C8B-B14F-4D97-AF65-F5344CB8AC3E}">
        <p14:creationId xmlns:p14="http://schemas.microsoft.com/office/powerpoint/2010/main" val="220610990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374</TotalTime>
  <Words>603</Words>
  <Application>Microsoft Office PowerPoint</Application>
  <PresentationFormat>On-screen Show (4:3)</PresentationFormat>
  <Paragraphs>232</Paragraphs>
  <Slides>26</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Arial</vt:lpstr>
      <vt:lpstr>Calibri</vt:lpstr>
      <vt:lpstr>CCW Cursive Writing 1</vt:lpstr>
      <vt:lpstr>Century Schoolbook</vt:lpstr>
      <vt:lpstr>Comic Sans MS</vt:lpstr>
      <vt:lpstr>Wingdings</vt:lpstr>
      <vt:lpstr>Wingdings 2</vt:lpstr>
      <vt:lpstr>XCCW Joined 1a</vt:lpstr>
      <vt:lpstr>Oriel</vt:lpstr>
      <vt:lpstr>PowerPoint Presentation</vt:lpstr>
      <vt:lpstr>PowerPoint Presentation</vt:lpstr>
      <vt:lpstr>PowerPoint Presentation</vt:lpstr>
      <vt:lpstr>Reading requires two skills:</vt:lpstr>
      <vt:lpstr>PowerPoint Presentation</vt:lpstr>
      <vt:lpstr>How to enjoy school reading books together.</vt:lpstr>
      <vt:lpstr>What do we do in school to continue to develop these early reading skills? </vt:lpstr>
      <vt:lpstr>How does Phonics work?</vt:lpstr>
      <vt:lpstr>PowerPoint Presentation</vt:lpstr>
      <vt:lpstr>Phase 1</vt:lpstr>
      <vt:lpstr>Enunciation</vt:lpstr>
      <vt:lpstr>Phase 2</vt:lpstr>
      <vt:lpstr>Phase 3</vt:lpstr>
      <vt:lpstr>Phase 4</vt:lpstr>
      <vt:lpstr>Phase 5</vt:lpstr>
      <vt:lpstr>Rainbow Words</vt:lpstr>
      <vt:lpstr>Segmenting</vt:lpstr>
      <vt:lpstr>Segmenting</vt:lpstr>
      <vt:lpstr>Blending</vt:lpstr>
      <vt:lpstr>Blending</vt:lpstr>
      <vt:lpstr>Blending</vt:lpstr>
      <vt:lpstr>What does a Phonics lesson look like?</vt:lpstr>
      <vt:lpstr>Early Learning Goal</vt:lpstr>
      <vt:lpstr>Resources</vt:lpstr>
      <vt:lpstr>Resources</vt:lpstr>
      <vt:lpstr>Resources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Rach</dc:creator>
  <cp:lastModifiedBy>Rachel Blackman</cp:lastModifiedBy>
  <cp:revision>38</cp:revision>
  <dcterms:created xsi:type="dcterms:W3CDTF">2013-03-24T18:14:49Z</dcterms:created>
  <dcterms:modified xsi:type="dcterms:W3CDTF">2017-11-24T13:39:10Z</dcterms:modified>
</cp:coreProperties>
</file>